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365" r:id="rId5"/>
    <p:sldId id="259" r:id="rId6"/>
    <p:sldId id="344" r:id="rId7"/>
    <p:sldId id="364" r:id="rId8"/>
    <p:sldId id="347" r:id="rId9"/>
    <p:sldId id="346" r:id="rId10"/>
    <p:sldId id="325" r:id="rId11"/>
    <p:sldId id="326" r:id="rId12"/>
    <p:sldId id="366" r:id="rId13"/>
    <p:sldId id="296" r:id="rId14"/>
    <p:sldId id="321" r:id="rId15"/>
    <p:sldId id="320" r:id="rId16"/>
    <p:sldId id="352" r:id="rId17"/>
    <p:sldId id="353" r:id="rId18"/>
    <p:sldId id="291" r:id="rId19"/>
    <p:sldId id="295" r:id="rId20"/>
    <p:sldId id="348" r:id="rId21"/>
    <p:sldId id="362" r:id="rId22"/>
    <p:sldId id="354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7" r:id="rId40"/>
    <p:sldId id="318" r:id="rId41"/>
    <p:sldId id="319" r:id="rId42"/>
    <p:sldId id="327" r:id="rId43"/>
    <p:sldId id="328" r:id="rId44"/>
    <p:sldId id="329" r:id="rId45"/>
    <p:sldId id="356" r:id="rId46"/>
    <p:sldId id="363" r:id="rId47"/>
    <p:sldId id="355" r:id="rId48"/>
    <p:sldId id="357" r:id="rId49"/>
    <p:sldId id="358" r:id="rId50"/>
    <p:sldId id="359" r:id="rId51"/>
    <p:sldId id="360" r:id="rId52"/>
    <p:sldId id="361" r:id="rId53"/>
    <p:sldId id="34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51" r:id="rId62"/>
    <p:sldId id="284" r:id="rId63"/>
    <p:sldId id="339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9" roundtripDataSignature="AMtx7mjdZzmk8jnbeGJHFS0CCcWVUhSS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99" Type="http://customschemas.google.com/relationships/presentationmetadata" Target="meta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2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867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544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>
          <a:extLst>
            <a:ext uri="{FF2B5EF4-FFF2-40B4-BE49-F238E27FC236}">
              <a16:creationId xmlns:a16="http://schemas.microsoft.com/office/drawing/2014/main" id="{8A9C0E6C-C6AB-7184-F72C-6F004EA4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7:notes">
            <a:extLst>
              <a:ext uri="{FF2B5EF4-FFF2-40B4-BE49-F238E27FC236}">
                <a16:creationId xmlns:a16="http://schemas.microsoft.com/office/drawing/2014/main" id="{22D5946C-8273-913C-A20D-81772F5A24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37:notes">
            <a:extLst>
              <a:ext uri="{FF2B5EF4-FFF2-40B4-BE49-F238E27FC236}">
                <a16:creationId xmlns:a16="http://schemas.microsoft.com/office/drawing/2014/main" id="{7C29B669-0B31-556F-6DDB-652C131F5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40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ea93adeb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36ea93adeb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37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87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C9FF7833-EAEF-9439-B42E-3701947C0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:notes">
            <a:extLst>
              <a:ext uri="{FF2B5EF4-FFF2-40B4-BE49-F238E27FC236}">
                <a16:creationId xmlns:a16="http://schemas.microsoft.com/office/drawing/2014/main" id="{59C5F33E-0031-7FE2-D8D0-850095CBEA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36:notes">
            <a:extLst>
              <a:ext uri="{FF2B5EF4-FFF2-40B4-BE49-F238E27FC236}">
                <a16:creationId xmlns:a16="http://schemas.microsoft.com/office/drawing/2014/main" id="{DEDB2A0F-9F2F-E58C-FCA4-93CE402B7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643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ea93ade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6ea93ade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96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ea93ade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36ea93ade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B3AFA7B5-DEF0-52F8-E18F-EB60AD24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ea93adebe_0_5:notes">
            <a:extLst>
              <a:ext uri="{FF2B5EF4-FFF2-40B4-BE49-F238E27FC236}">
                <a16:creationId xmlns:a16="http://schemas.microsoft.com/office/drawing/2014/main" id="{63C2477E-08E5-C827-6603-B58D689F8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36ea93adebe_0_5:notes">
            <a:extLst>
              <a:ext uri="{FF2B5EF4-FFF2-40B4-BE49-F238E27FC236}">
                <a16:creationId xmlns:a16="http://schemas.microsoft.com/office/drawing/2014/main" id="{0610AB5D-1ABD-0367-B5DE-84E85D5780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edc0f2e6e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36edc0f2e6e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170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DB923220-A8B2-0724-859C-D05C0FB44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edc0f2e6e_0_94:notes">
            <a:extLst>
              <a:ext uri="{FF2B5EF4-FFF2-40B4-BE49-F238E27FC236}">
                <a16:creationId xmlns:a16="http://schemas.microsoft.com/office/drawing/2014/main" id="{675F88B8-9BAC-C2B1-758D-05A2DAFC6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6edc0f2e6e_0_94:notes">
            <a:extLst>
              <a:ext uri="{FF2B5EF4-FFF2-40B4-BE49-F238E27FC236}">
                <a16:creationId xmlns:a16="http://schemas.microsoft.com/office/drawing/2014/main" id="{83ECDF1F-F8ED-395D-4A6A-86312CFBE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595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edc0f2e6e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36edc0f2e6e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21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267C5AD-1359-B946-3B5C-3D1DD1CAA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edc0f2e6e_0_0:notes">
            <a:extLst>
              <a:ext uri="{FF2B5EF4-FFF2-40B4-BE49-F238E27FC236}">
                <a16:creationId xmlns:a16="http://schemas.microsoft.com/office/drawing/2014/main" id="{EE2B7C5E-A6E4-F7CE-3681-BC800C4B2C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36edc0f2e6e_0_0:notes">
            <a:extLst>
              <a:ext uri="{FF2B5EF4-FFF2-40B4-BE49-F238E27FC236}">
                <a16:creationId xmlns:a16="http://schemas.microsoft.com/office/drawing/2014/main" id="{44C3646E-6534-134D-AFC2-13527F2B04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006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410396E4-6E41-7ECD-9D8A-2E6FA229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edc0f2e6e_0_587:notes">
            <a:extLst>
              <a:ext uri="{FF2B5EF4-FFF2-40B4-BE49-F238E27FC236}">
                <a16:creationId xmlns:a16="http://schemas.microsoft.com/office/drawing/2014/main" id="{6B3C0A9E-DA90-94DC-8897-AFF959EEDE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36edc0f2e6e_0_587:notes">
            <a:extLst>
              <a:ext uri="{FF2B5EF4-FFF2-40B4-BE49-F238E27FC236}">
                <a16:creationId xmlns:a16="http://schemas.microsoft.com/office/drawing/2014/main" id="{BFFB7B23-E194-D99F-8EA1-C414760CE0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902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D53E2A48-C5FD-D042-F3AF-90B23283F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edc0f2e6e_0_597:notes">
            <a:extLst>
              <a:ext uri="{FF2B5EF4-FFF2-40B4-BE49-F238E27FC236}">
                <a16:creationId xmlns:a16="http://schemas.microsoft.com/office/drawing/2014/main" id="{B8A67FFC-D61D-A2AB-1D57-320AA1D15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36edc0f2e6e_0_597:notes">
            <a:extLst>
              <a:ext uri="{FF2B5EF4-FFF2-40B4-BE49-F238E27FC236}">
                <a16:creationId xmlns:a16="http://schemas.microsoft.com/office/drawing/2014/main" id="{8ED12634-F0C4-C1C1-C931-699D36BF2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0175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DB37944D-A3F5-BEBF-9DF3-81134469B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edc0f2e6e_0_605:notes">
            <a:extLst>
              <a:ext uri="{FF2B5EF4-FFF2-40B4-BE49-F238E27FC236}">
                <a16:creationId xmlns:a16="http://schemas.microsoft.com/office/drawing/2014/main" id="{5C87F926-426A-FAB0-332E-4FB45B612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36edc0f2e6e_0_605:notes">
            <a:extLst>
              <a:ext uri="{FF2B5EF4-FFF2-40B4-BE49-F238E27FC236}">
                <a16:creationId xmlns:a16="http://schemas.microsoft.com/office/drawing/2014/main" id="{49AE636D-B1DE-46B4-E9CE-3EDC832F17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117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18CBD289-3132-9E14-CF34-A71276CE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edc0f2e6e_0_611:notes">
            <a:extLst>
              <a:ext uri="{FF2B5EF4-FFF2-40B4-BE49-F238E27FC236}">
                <a16:creationId xmlns:a16="http://schemas.microsoft.com/office/drawing/2014/main" id="{CDE5CA73-EAE5-9E8C-110A-433C66572D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36edc0f2e6e_0_611:notes">
            <a:extLst>
              <a:ext uri="{FF2B5EF4-FFF2-40B4-BE49-F238E27FC236}">
                <a16:creationId xmlns:a16="http://schemas.microsoft.com/office/drawing/2014/main" id="{1289735A-9B41-A1CC-3EE8-5626A23BD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68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63FB446A-7F73-E4D1-CD87-613D8911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6edc0f2e6e_0_621:notes">
            <a:extLst>
              <a:ext uri="{FF2B5EF4-FFF2-40B4-BE49-F238E27FC236}">
                <a16:creationId xmlns:a16="http://schemas.microsoft.com/office/drawing/2014/main" id="{7B784F08-A98B-3818-B382-041D295C6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36edc0f2e6e_0_621:notes">
            <a:extLst>
              <a:ext uri="{FF2B5EF4-FFF2-40B4-BE49-F238E27FC236}">
                <a16:creationId xmlns:a16="http://schemas.microsoft.com/office/drawing/2014/main" id="{5C09D8AF-B0C5-09A3-BF5F-E5FA63014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342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391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edc0f2e6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36edc0f2e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728DC311-46DD-9A03-DCF7-20763566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ea93adebe_0_30:notes">
            <a:extLst>
              <a:ext uri="{FF2B5EF4-FFF2-40B4-BE49-F238E27FC236}">
                <a16:creationId xmlns:a16="http://schemas.microsoft.com/office/drawing/2014/main" id="{72A8EB16-733B-117E-536D-BAFA8E170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36ea93adebe_0_30:notes">
            <a:extLst>
              <a:ext uri="{FF2B5EF4-FFF2-40B4-BE49-F238E27FC236}">
                <a16:creationId xmlns:a16="http://schemas.microsoft.com/office/drawing/2014/main" id="{F12F1403-4247-51EF-3095-01C838AD5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8676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edc0f2e6e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36edc0f2e6e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5743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038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9AF71F0-062E-C3CA-7A9B-0D4F10425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edc0f2e6e_0_0:notes">
            <a:extLst>
              <a:ext uri="{FF2B5EF4-FFF2-40B4-BE49-F238E27FC236}">
                <a16:creationId xmlns:a16="http://schemas.microsoft.com/office/drawing/2014/main" id="{4C2460AA-5D9D-AF2C-A951-40E802EEB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36edc0f2e6e_0_0:notes">
            <a:extLst>
              <a:ext uri="{FF2B5EF4-FFF2-40B4-BE49-F238E27FC236}">
                <a16:creationId xmlns:a16="http://schemas.microsoft.com/office/drawing/2014/main" id="{74A8583B-BCB8-90B2-9999-8B805D494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919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C78DADE-E23D-5388-D4CC-25D8D0883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edc0f2e6e_0_0:notes">
            <a:extLst>
              <a:ext uri="{FF2B5EF4-FFF2-40B4-BE49-F238E27FC236}">
                <a16:creationId xmlns:a16="http://schemas.microsoft.com/office/drawing/2014/main" id="{EDC8416A-28D6-26AE-CE15-05E65676F4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36edc0f2e6e_0_0:notes">
            <a:extLst>
              <a:ext uri="{FF2B5EF4-FFF2-40B4-BE49-F238E27FC236}">
                <a16:creationId xmlns:a16="http://schemas.microsoft.com/office/drawing/2014/main" id="{6AA25CFB-AD65-49AF-6D91-888E79A06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321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EE3AE395-97CF-3AF2-D01C-34C66B579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edc0f2e6e_0_605:notes">
            <a:extLst>
              <a:ext uri="{FF2B5EF4-FFF2-40B4-BE49-F238E27FC236}">
                <a16:creationId xmlns:a16="http://schemas.microsoft.com/office/drawing/2014/main" id="{31ADAB66-5AEE-467F-E42B-56FF72CA7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36edc0f2e6e_0_605:notes">
            <a:extLst>
              <a:ext uri="{FF2B5EF4-FFF2-40B4-BE49-F238E27FC236}">
                <a16:creationId xmlns:a16="http://schemas.microsoft.com/office/drawing/2014/main" id="{7084A9C1-DFEF-B377-F729-32D058611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893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58CD614D-4D27-5FF7-F80B-3896051F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:notes">
            <a:extLst>
              <a:ext uri="{FF2B5EF4-FFF2-40B4-BE49-F238E27FC236}">
                <a16:creationId xmlns:a16="http://schemas.microsoft.com/office/drawing/2014/main" id="{6747D4C9-2246-6AC9-F10D-2CD6EB682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36:notes">
            <a:extLst>
              <a:ext uri="{FF2B5EF4-FFF2-40B4-BE49-F238E27FC236}">
                <a16:creationId xmlns:a16="http://schemas.microsoft.com/office/drawing/2014/main" id="{8BD3C157-35B8-D9B6-EA25-7ECEFB9756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70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7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7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7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e049IoFBnL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ak_law_of_large_number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0" y="5191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/>
              <a:t>Linear Algebra </a:t>
            </a:r>
            <a:r>
              <a:rPr lang="en-US" sz="4000">
                <a:solidFill>
                  <a:srgbClr val="E6E6E6"/>
                </a:solidFill>
              </a:rPr>
              <a:t>for AI and Data Science</a:t>
            </a:r>
            <a:r>
              <a:rPr lang="en-US" sz="4000"/>
              <a:t> </a:t>
            </a:r>
            <a:endParaRPr sz="4000"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7.16.2025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01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25" y="0"/>
            <a:ext cx="72206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36"/>
          <p:cNvSpPr txBox="1"/>
          <p:nvPr/>
        </p:nvSpPr>
        <p:spPr>
          <a:xfrm>
            <a:off x="6474750" y="1449223"/>
            <a:ext cx="15732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6"/>
          <p:cNvSpPr txBox="1"/>
          <p:nvPr/>
        </p:nvSpPr>
        <p:spPr>
          <a:xfrm>
            <a:off x="6445618" y="2350161"/>
            <a:ext cx="25812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Terence Tao at IMO 2024: AI and Mathematics</a:t>
            </a: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Simplified form of a problem from 2022 IMO, extremely cherry picked the problem 1% success rate. But still amazing. </a:t>
            </a: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559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7"/>
          <p:cNvSpPr txBox="1"/>
          <p:nvPr/>
        </p:nvSpPr>
        <p:spPr>
          <a:xfrm>
            <a:off x="300075" y="210500"/>
            <a:ext cx="83970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humans find easy, AI find it hard.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humans find it hard, AI find it easy.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 provides most likely answer. Guessing what is the most natural thing to say next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6476" y="1526350"/>
            <a:ext cx="7262500" cy="3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97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>
          <a:extLst>
            <a:ext uri="{FF2B5EF4-FFF2-40B4-BE49-F238E27FC236}">
              <a16:creationId xmlns:a16="http://schemas.microsoft.com/office/drawing/2014/main" id="{5878CB9F-4801-D90A-FEC3-F1A3ADFC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11FD3-2282-624E-B77E-9C0CB4513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80" y="501888"/>
            <a:ext cx="2523777" cy="3836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8404B-7073-66F6-C163-F686341BC6F5}"/>
              </a:ext>
            </a:extLst>
          </p:cNvPr>
          <p:cNvSpPr txBox="1"/>
          <p:nvPr/>
        </p:nvSpPr>
        <p:spPr>
          <a:xfrm>
            <a:off x="886899" y="444252"/>
            <a:ext cx="1677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7/19/2025</a:t>
            </a:r>
          </a:p>
        </p:txBody>
      </p:sp>
    </p:spTree>
    <p:extLst>
      <p:ext uri="{BB962C8B-B14F-4D97-AF65-F5344CB8AC3E}">
        <p14:creationId xmlns:p14="http://schemas.microsoft.com/office/powerpoint/2010/main" val="14404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36ea93adebe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825" y="604537"/>
            <a:ext cx="6233574" cy="29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18A33A-8544-5A39-3B06-80EB57D8FF7B}"/>
              </a:ext>
            </a:extLst>
          </p:cNvPr>
          <p:cNvSpPr txBox="1"/>
          <p:nvPr/>
        </p:nvSpPr>
        <p:spPr>
          <a:xfrm>
            <a:off x="648469" y="192485"/>
            <a:ext cx="7012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Asked ChatGPT the relationship between AI, ML, DL, and Generative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666AF-5CD0-FC2C-841E-B7DFBE816CB0}"/>
              </a:ext>
            </a:extLst>
          </p:cNvPr>
          <p:cNvSpPr txBox="1"/>
          <p:nvPr/>
        </p:nvSpPr>
        <p:spPr>
          <a:xfrm>
            <a:off x="531403" y="4200409"/>
            <a:ext cx="8081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Asked ChatGPT the relationship between Generative AI, Syntactic data and Simulation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39" y="556259"/>
            <a:ext cx="7033261" cy="4206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6"/>
          <p:cNvSpPr txBox="1"/>
          <p:nvPr/>
        </p:nvSpPr>
        <p:spPr>
          <a:xfrm>
            <a:off x="3470571" y="15240"/>
            <a:ext cx="26254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ChatGPT answer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" y="152400"/>
            <a:ext cx="520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25"/>
          <p:cNvSpPr/>
          <p:nvPr/>
        </p:nvSpPr>
        <p:spPr>
          <a:xfrm rot="10800000">
            <a:off x="5268918" y="4219575"/>
            <a:ext cx="265107" cy="2571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5298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6BA5EEBF-481C-CA1E-5799-BDB53FF6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826F90-7300-0719-6346-25F9627055C6}"/>
              </a:ext>
            </a:extLst>
          </p:cNvPr>
          <p:cNvSpPr txBox="1"/>
          <p:nvPr/>
        </p:nvSpPr>
        <p:spPr>
          <a:xfrm>
            <a:off x="1960575" y="454268"/>
            <a:ext cx="480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Large Language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CCFBA-0147-7D25-CC12-23343422FCF3}"/>
              </a:ext>
            </a:extLst>
          </p:cNvPr>
          <p:cNvSpPr txBox="1"/>
          <p:nvPr/>
        </p:nvSpPr>
        <p:spPr>
          <a:xfrm>
            <a:off x="379282" y="2279362"/>
            <a:ext cx="272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Generative AI</a:t>
            </a:r>
          </a:p>
        </p:txBody>
      </p:sp>
      <p:pic>
        <p:nvPicPr>
          <p:cNvPr id="4" name="Google Shape;760;p39">
            <a:extLst>
              <a:ext uri="{FF2B5EF4-FFF2-40B4-BE49-F238E27FC236}">
                <a16:creationId xmlns:a16="http://schemas.microsoft.com/office/drawing/2014/main" id="{01C7A4AA-14DD-84F5-0F05-69496DA58B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4850" y="700088"/>
            <a:ext cx="3769398" cy="40462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54D75-AA61-CAD5-067C-0819B2666C2B}"/>
              </a:ext>
            </a:extLst>
          </p:cNvPr>
          <p:cNvSpPr txBox="1"/>
          <p:nvPr/>
        </p:nvSpPr>
        <p:spPr>
          <a:xfrm>
            <a:off x="5981895" y="403867"/>
            <a:ext cx="13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rest..</a:t>
            </a:r>
          </a:p>
        </p:txBody>
      </p:sp>
      <p:pic>
        <p:nvPicPr>
          <p:cNvPr id="8" name="Google Shape;144;g36edc0f2e6e_0_348">
            <a:extLst>
              <a:ext uri="{FF2B5EF4-FFF2-40B4-BE49-F238E27FC236}">
                <a16:creationId xmlns:a16="http://schemas.microsoft.com/office/drawing/2014/main" id="{9BE98ADC-8B9A-5AE0-8E34-00D43EB379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8736" y="4338846"/>
            <a:ext cx="351024" cy="3503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039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4;g36ea93adebe_0_0">
            <a:extLst>
              <a:ext uri="{FF2B5EF4-FFF2-40B4-BE49-F238E27FC236}">
                <a16:creationId xmlns:a16="http://schemas.microsoft.com/office/drawing/2014/main" id="{E3FFF926-2FA6-B3BF-1059-77684F8B72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0850" y="311750"/>
            <a:ext cx="6242299" cy="4156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43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6ea93adebe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174" y="152399"/>
            <a:ext cx="6139003" cy="483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14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6ea93adebe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2862" y="59963"/>
            <a:ext cx="4444474" cy="49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edc0f2e6e_0_536"/>
          <p:cNvSpPr txBox="1">
            <a:spLocks noGrp="1"/>
          </p:cNvSpPr>
          <p:nvPr>
            <p:ph type="ctrTitle"/>
          </p:nvPr>
        </p:nvSpPr>
        <p:spPr>
          <a:xfrm>
            <a:off x="311700" y="5191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/>
              <a:t>Linear Algebra for </a:t>
            </a:r>
            <a:r>
              <a:rPr lang="en-US" sz="4000">
                <a:solidFill>
                  <a:schemeClr val="lt2"/>
                </a:solidFill>
              </a:rPr>
              <a:t>AI and</a:t>
            </a:r>
            <a:r>
              <a:rPr lang="en-US" sz="4000"/>
              <a:t> Data Science </a:t>
            </a:r>
            <a:endParaRPr sz="4000"/>
          </a:p>
        </p:txBody>
      </p:sp>
      <p:sp>
        <p:nvSpPr>
          <p:cNvPr id="61" name="Google Shape;61;g36edc0f2e6e_0_5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7.16.2025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222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3D418509-AF88-4634-C98B-78903DCE1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6ea93adebe_0_5">
            <a:extLst>
              <a:ext uri="{FF2B5EF4-FFF2-40B4-BE49-F238E27FC236}">
                <a16:creationId xmlns:a16="http://schemas.microsoft.com/office/drawing/2014/main" id="{4ED9A2FD-8B88-5C49-CCDA-BD38097188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2862" y="59963"/>
            <a:ext cx="4444474" cy="49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6ea93adebe_0_5">
            <a:extLst>
              <a:ext uri="{FF2B5EF4-FFF2-40B4-BE49-F238E27FC236}">
                <a16:creationId xmlns:a16="http://schemas.microsoft.com/office/drawing/2014/main" id="{F1638F66-E4A2-4DC4-5539-7E52D9E391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2840" y="512038"/>
            <a:ext cx="5759867" cy="4011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19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C5DF8AB5-685D-06A4-F2DF-F3AD3F029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g36edc0f2e6e_0_94">
            <a:extLst>
              <a:ext uri="{FF2B5EF4-FFF2-40B4-BE49-F238E27FC236}">
                <a16:creationId xmlns:a16="http://schemas.microsoft.com/office/drawing/2014/main" id="{BFE1D617-31FD-661D-DB1A-4B126BCF45EA}"/>
              </a:ext>
            </a:extLst>
          </p:cNvPr>
          <p:cNvGrpSpPr/>
          <p:nvPr/>
        </p:nvGrpSpPr>
        <p:grpSpPr>
          <a:xfrm>
            <a:off x="584361" y="4097105"/>
            <a:ext cx="372197" cy="337683"/>
            <a:chOff x="4525820" y="1059826"/>
            <a:chExt cx="3006437" cy="2705792"/>
          </a:xfrm>
        </p:grpSpPr>
        <p:pic>
          <p:nvPicPr>
            <p:cNvPr id="268" name="Google Shape;268;g36edc0f2e6e_0_94">
              <a:extLst>
                <a:ext uri="{FF2B5EF4-FFF2-40B4-BE49-F238E27FC236}">
                  <a16:creationId xmlns:a16="http://schemas.microsoft.com/office/drawing/2014/main" id="{01310E15-EE18-0612-CD09-495A588A344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25820" y="1059826"/>
              <a:ext cx="3006437" cy="2705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g36edc0f2e6e_0_94" descr="A white ghost with a smile&#10;&#10;Description automatically generated">
              <a:extLst>
                <a:ext uri="{FF2B5EF4-FFF2-40B4-BE49-F238E27FC236}">
                  <a16:creationId xmlns:a16="http://schemas.microsoft.com/office/drawing/2014/main" id="{08EDB017-7BC0-99A2-D56B-5B024BF8D9B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0282" t="32934" r="27364" b="60856"/>
            <a:stretch/>
          </p:blipFill>
          <p:spPr>
            <a:xfrm>
              <a:off x="5531413" y="1967346"/>
              <a:ext cx="939834" cy="175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g36edc0f2e6e_0_94">
            <a:extLst>
              <a:ext uri="{FF2B5EF4-FFF2-40B4-BE49-F238E27FC236}">
                <a16:creationId xmlns:a16="http://schemas.microsoft.com/office/drawing/2014/main" id="{989111F5-51FA-DAB2-7BBA-D42221540A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94060" y="586416"/>
            <a:ext cx="3944800" cy="3587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39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A242EF8-06F8-0AC8-A3EB-4D064830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3" y="124126"/>
            <a:ext cx="5984875" cy="44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90C4672-938A-41F0-D3EA-AD62AAF9CB79}"/>
              </a:ext>
            </a:extLst>
          </p:cNvPr>
          <p:cNvSpPr/>
          <p:nvPr/>
        </p:nvSpPr>
        <p:spPr>
          <a:xfrm rot="16200000">
            <a:off x="2621757" y="4250530"/>
            <a:ext cx="214313" cy="3286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514402-C59D-67AB-B2ED-3BD4BF694A14}"/>
              </a:ext>
            </a:extLst>
          </p:cNvPr>
          <p:cNvSpPr/>
          <p:nvPr/>
        </p:nvSpPr>
        <p:spPr>
          <a:xfrm rot="16200000">
            <a:off x="4981577" y="4250530"/>
            <a:ext cx="214313" cy="3286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8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880" y="764539"/>
            <a:ext cx="1504000" cy="254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5"/>
          <p:cNvCxnSpPr/>
          <p:nvPr/>
        </p:nvCxnSpPr>
        <p:spPr>
          <a:xfrm>
            <a:off x="817880" y="2842260"/>
            <a:ext cx="284988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1" name="Google Shape;411;p5"/>
          <p:cNvCxnSpPr/>
          <p:nvPr/>
        </p:nvCxnSpPr>
        <p:spPr>
          <a:xfrm>
            <a:off x="2118360" y="1127760"/>
            <a:ext cx="0" cy="330708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2" name="Google Shape;412;p5"/>
          <p:cNvCxnSpPr/>
          <p:nvPr/>
        </p:nvCxnSpPr>
        <p:spPr>
          <a:xfrm rot="10800000" flipH="1">
            <a:off x="1287780" y="1377155"/>
            <a:ext cx="1371600" cy="243077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3" name="Google Shape;413;p5"/>
          <p:cNvSpPr/>
          <p:nvPr/>
        </p:nvSpPr>
        <p:spPr>
          <a:xfrm>
            <a:off x="2095500" y="233172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"/>
          <p:cNvSpPr txBox="1"/>
          <p:nvPr/>
        </p:nvSpPr>
        <p:spPr>
          <a:xfrm>
            <a:off x="4531110" y="557350"/>
            <a:ext cx="2291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function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880" y="764539"/>
            <a:ext cx="1504000" cy="254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6"/>
          <p:cNvCxnSpPr/>
          <p:nvPr/>
        </p:nvCxnSpPr>
        <p:spPr>
          <a:xfrm>
            <a:off x="817880" y="2842260"/>
            <a:ext cx="284988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2" name="Google Shape;422;p6"/>
          <p:cNvCxnSpPr/>
          <p:nvPr/>
        </p:nvCxnSpPr>
        <p:spPr>
          <a:xfrm>
            <a:off x="2118360" y="1127760"/>
            <a:ext cx="0" cy="330708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3" name="Google Shape;423;p6"/>
          <p:cNvCxnSpPr/>
          <p:nvPr/>
        </p:nvCxnSpPr>
        <p:spPr>
          <a:xfrm rot="10800000" flipH="1">
            <a:off x="1287780" y="1377155"/>
            <a:ext cx="1371600" cy="243077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6"/>
          <p:cNvSpPr/>
          <p:nvPr/>
        </p:nvSpPr>
        <p:spPr>
          <a:xfrm>
            <a:off x="2095500" y="233172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"/>
          <p:cNvSpPr txBox="1"/>
          <p:nvPr/>
        </p:nvSpPr>
        <p:spPr>
          <a:xfrm>
            <a:off x="4531110" y="557350"/>
            <a:ext cx="235673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function </a:t>
            </a:r>
            <a:endParaRPr/>
          </a:p>
        </p:txBody>
      </p:sp>
      <p:cxnSp>
        <p:nvCxnSpPr>
          <p:cNvPr id="426" name="Google Shape;426;p6"/>
          <p:cNvCxnSpPr/>
          <p:nvPr/>
        </p:nvCxnSpPr>
        <p:spPr>
          <a:xfrm rot="10800000">
            <a:off x="4953000" y="1019015"/>
            <a:ext cx="0" cy="55832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7" name="Google Shape;427;p6"/>
          <p:cNvSpPr txBox="1"/>
          <p:nvPr/>
        </p:nvSpPr>
        <p:spPr>
          <a:xfrm>
            <a:off x="4640580" y="1669673"/>
            <a:ext cx="334518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we know the name of function, we can tell how many </a:t>
            </a:r>
            <a:r>
              <a:rPr lang="en-US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we need to draw this. 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7"/>
          <p:cNvCxnSpPr/>
          <p:nvPr/>
        </p:nvCxnSpPr>
        <p:spPr>
          <a:xfrm>
            <a:off x="817880" y="2842260"/>
            <a:ext cx="284988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4" name="Google Shape;434;p7"/>
          <p:cNvCxnSpPr/>
          <p:nvPr/>
        </p:nvCxnSpPr>
        <p:spPr>
          <a:xfrm>
            <a:off x="2118360" y="1127760"/>
            <a:ext cx="0" cy="330708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35" name="Google Shape;435;p7"/>
          <p:cNvSpPr/>
          <p:nvPr/>
        </p:nvSpPr>
        <p:spPr>
          <a:xfrm>
            <a:off x="2095500" y="233172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2242820" y="213360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7"/>
          <p:cNvSpPr/>
          <p:nvPr/>
        </p:nvSpPr>
        <p:spPr>
          <a:xfrm>
            <a:off x="2049781" y="264795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2197101" y="244983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1757681" y="2693669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"/>
          <p:cNvSpPr/>
          <p:nvPr/>
        </p:nvSpPr>
        <p:spPr>
          <a:xfrm>
            <a:off x="1905001" y="2495549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"/>
          <p:cNvSpPr/>
          <p:nvPr/>
        </p:nvSpPr>
        <p:spPr>
          <a:xfrm>
            <a:off x="1711962" y="3009899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"/>
          <p:cNvSpPr/>
          <p:nvPr/>
        </p:nvSpPr>
        <p:spPr>
          <a:xfrm>
            <a:off x="1859282" y="2811779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"/>
          <p:cNvSpPr/>
          <p:nvPr/>
        </p:nvSpPr>
        <p:spPr>
          <a:xfrm>
            <a:off x="2433321" y="1914525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"/>
          <p:cNvSpPr/>
          <p:nvPr/>
        </p:nvSpPr>
        <p:spPr>
          <a:xfrm>
            <a:off x="2580641" y="1716405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"/>
          <p:cNvSpPr/>
          <p:nvPr/>
        </p:nvSpPr>
        <p:spPr>
          <a:xfrm>
            <a:off x="2387602" y="2230755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7"/>
          <p:cNvSpPr/>
          <p:nvPr/>
        </p:nvSpPr>
        <p:spPr>
          <a:xfrm>
            <a:off x="2534922" y="2032635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7"/>
          <p:cNvSpPr/>
          <p:nvPr/>
        </p:nvSpPr>
        <p:spPr>
          <a:xfrm>
            <a:off x="2728595" y="1552387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2875915" y="1354267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"/>
          <p:cNvSpPr/>
          <p:nvPr/>
        </p:nvSpPr>
        <p:spPr>
          <a:xfrm>
            <a:off x="2682876" y="1868617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"/>
          <p:cNvSpPr/>
          <p:nvPr/>
        </p:nvSpPr>
        <p:spPr>
          <a:xfrm>
            <a:off x="2830196" y="1670497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7"/>
          <p:cNvSpPr/>
          <p:nvPr/>
        </p:nvSpPr>
        <p:spPr>
          <a:xfrm>
            <a:off x="1935480" y="259080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7"/>
          <p:cNvSpPr/>
          <p:nvPr/>
        </p:nvSpPr>
        <p:spPr>
          <a:xfrm>
            <a:off x="2082800" y="239268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7"/>
          <p:cNvSpPr/>
          <p:nvPr/>
        </p:nvSpPr>
        <p:spPr>
          <a:xfrm>
            <a:off x="1889761" y="290703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"/>
          <p:cNvSpPr/>
          <p:nvPr/>
        </p:nvSpPr>
        <p:spPr>
          <a:xfrm>
            <a:off x="2037081" y="2708910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7"/>
          <p:cNvSpPr/>
          <p:nvPr/>
        </p:nvSpPr>
        <p:spPr>
          <a:xfrm>
            <a:off x="1597661" y="2952749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7"/>
          <p:cNvSpPr/>
          <p:nvPr/>
        </p:nvSpPr>
        <p:spPr>
          <a:xfrm>
            <a:off x="1744981" y="2754629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7"/>
          <p:cNvSpPr/>
          <p:nvPr/>
        </p:nvSpPr>
        <p:spPr>
          <a:xfrm>
            <a:off x="1551942" y="3268979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7"/>
          <p:cNvSpPr/>
          <p:nvPr/>
        </p:nvSpPr>
        <p:spPr>
          <a:xfrm>
            <a:off x="1699262" y="3070859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7"/>
          <p:cNvSpPr/>
          <p:nvPr/>
        </p:nvSpPr>
        <p:spPr>
          <a:xfrm>
            <a:off x="2273301" y="2173605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7"/>
          <p:cNvSpPr/>
          <p:nvPr/>
        </p:nvSpPr>
        <p:spPr>
          <a:xfrm>
            <a:off x="2420621" y="1975485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7"/>
          <p:cNvSpPr/>
          <p:nvPr/>
        </p:nvSpPr>
        <p:spPr>
          <a:xfrm>
            <a:off x="2227582" y="2489835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7"/>
          <p:cNvSpPr/>
          <p:nvPr/>
        </p:nvSpPr>
        <p:spPr>
          <a:xfrm>
            <a:off x="2374902" y="2291715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7"/>
          <p:cNvSpPr/>
          <p:nvPr/>
        </p:nvSpPr>
        <p:spPr>
          <a:xfrm>
            <a:off x="2568575" y="1811467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7"/>
          <p:cNvSpPr/>
          <p:nvPr/>
        </p:nvSpPr>
        <p:spPr>
          <a:xfrm>
            <a:off x="2522856" y="2127697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7"/>
          <p:cNvSpPr/>
          <p:nvPr/>
        </p:nvSpPr>
        <p:spPr>
          <a:xfrm>
            <a:off x="2670176" y="1929577"/>
            <a:ext cx="45719" cy="4571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7"/>
          <p:cNvSpPr txBox="1"/>
          <p:nvPr/>
        </p:nvSpPr>
        <p:spPr>
          <a:xfrm>
            <a:off x="4039238" y="2023943"/>
            <a:ext cx="33451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model this?</a:t>
            </a:r>
            <a:endParaRPr/>
          </a:p>
        </p:txBody>
      </p:sp>
      <p:grpSp>
        <p:nvGrpSpPr>
          <p:cNvPr id="467" name="Google Shape;467;p7"/>
          <p:cNvGrpSpPr/>
          <p:nvPr/>
        </p:nvGrpSpPr>
        <p:grpSpPr>
          <a:xfrm>
            <a:off x="4262324" y="2626805"/>
            <a:ext cx="354508" cy="304169"/>
            <a:chOff x="5086113" y="2402157"/>
            <a:chExt cx="354508" cy="304169"/>
          </a:xfrm>
        </p:grpSpPr>
        <p:grpSp>
          <p:nvGrpSpPr>
            <p:cNvPr id="468" name="Google Shape;468;p7"/>
            <p:cNvGrpSpPr/>
            <p:nvPr/>
          </p:nvGrpSpPr>
          <p:grpSpPr>
            <a:xfrm>
              <a:off x="5086113" y="2402157"/>
              <a:ext cx="354508" cy="304169"/>
              <a:chOff x="781050" y="2325687"/>
              <a:chExt cx="3190875" cy="2593976"/>
            </a:xfrm>
          </p:grpSpPr>
          <p:sp>
            <p:nvSpPr>
              <p:cNvPr id="469" name="Google Shape;469;p7"/>
              <p:cNvSpPr/>
              <p:nvPr/>
            </p:nvSpPr>
            <p:spPr>
              <a:xfrm>
                <a:off x="879461" y="2325687"/>
                <a:ext cx="2955122" cy="2541588"/>
              </a:xfrm>
              <a:custGeom>
                <a:avLst/>
                <a:gdLst/>
                <a:ahLst/>
                <a:cxnLst/>
                <a:rect l="l" t="t" r="r" b="b"/>
                <a:pathLst>
                  <a:path w="2955122" h="2541588" extrusionOk="0">
                    <a:moveTo>
                      <a:pt x="82564" y="2541588"/>
                    </a:moveTo>
                    <a:cubicBezTo>
                      <a:pt x="45655" y="2394347"/>
                      <a:pt x="8746" y="2247107"/>
                      <a:pt x="1602" y="2060576"/>
                    </a:cubicBezTo>
                    <a:cubicBezTo>
                      <a:pt x="-5542" y="1874045"/>
                      <a:pt x="11921" y="1613695"/>
                      <a:pt x="39702" y="1422401"/>
                    </a:cubicBezTo>
                    <a:cubicBezTo>
                      <a:pt x="67483" y="1231107"/>
                      <a:pt x="124633" y="1052513"/>
                      <a:pt x="168289" y="912813"/>
                    </a:cubicBezTo>
                    <a:cubicBezTo>
                      <a:pt x="211945" y="773113"/>
                      <a:pt x="220677" y="699295"/>
                      <a:pt x="301639" y="584201"/>
                    </a:cubicBezTo>
                    <a:cubicBezTo>
                      <a:pt x="382602" y="469107"/>
                      <a:pt x="508014" y="316707"/>
                      <a:pt x="654064" y="222251"/>
                    </a:cubicBezTo>
                    <a:cubicBezTo>
                      <a:pt x="800114" y="127795"/>
                      <a:pt x="1000139" y="47626"/>
                      <a:pt x="1177939" y="17463"/>
                    </a:cubicBezTo>
                    <a:cubicBezTo>
                      <a:pt x="1355739" y="-12700"/>
                      <a:pt x="1552589" y="-3174"/>
                      <a:pt x="1720864" y="41276"/>
                    </a:cubicBezTo>
                    <a:cubicBezTo>
                      <a:pt x="1889139" y="85726"/>
                      <a:pt x="2053445" y="209551"/>
                      <a:pt x="2187589" y="284163"/>
                    </a:cubicBezTo>
                    <a:cubicBezTo>
                      <a:pt x="2321733" y="358775"/>
                      <a:pt x="2450321" y="432595"/>
                      <a:pt x="2525727" y="488951"/>
                    </a:cubicBezTo>
                    <a:cubicBezTo>
                      <a:pt x="2601133" y="545307"/>
                      <a:pt x="2606690" y="573882"/>
                      <a:pt x="2640027" y="622301"/>
                    </a:cubicBezTo>
                    <a:cubicBezTo>
                      <a:pt x="2673364" y="670720"/>
                      <a:pt x="2694002" y="711994"/>
                      <a:pt x="2725752" y="779463"/>
                    </a:cubicBezTo>
                    <a:cubicBezTo>
                      <a:pt x="2757502" y="846932"/>
                      <a:pt x="2798777" y="914401"/>
                      <a:pt x="2830527" y="1027113"/>
                    </a:cubicBezTo>
                    <a:cubicBezTo>
                      <a:pt x="2862277" y="1139825"/>
                      <a:pt x="2898789" y="1334294"/>
                      <a:pt x="2916252" y="1455738"/>
                    </a:cubicBezTo>
                    <a:cubicBezTo>
                      <a:pt x="2933715" y="1577182"/>
                      <a:pt x="2928952" y="1654970"/>
                      <a:pt x="2935302" y="1755776"/>
                    </a:cubicBezTo>
                    <a:cubicBezTo>
                      <a:pt x="2941652" y="1856582"/>
                      <a:pt x="2951971" y="1953420"/>
                      <a:pt x="2954352" y="2060576"/>
                    </a:cubicBezTo>
                    <a:cubicBezTo>
                      <a:pt x="2956733" y="2167732"/>
                      <a:pt x="2953161" y="2283222"/>
                      <a:pt x="2949589" y="2398713"/>
                    </a:cubicBezTo>
                  </a:path>
                </a:pathLst>
              </a:custGeom>
              <a:solidFill>
                <a:srgbClr val="E6E6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781050" y="4706906"/>
                <a:ext cx="3190875" cy="212757"/>
              </a:xfrm>
              <a:custGeom>
                <a:avLst/>
                <a:gdLst/>
                <a:ahLst/>
                <a:cxnLst/>
                <a:rect l="l" t="t" r="r" b="b"/>
                <a:pathLst>
                  <a:path w="3190875" h="212757" extrusionOk="0">
                    <a:moveTo>
                      <a:pt x="0" y="212757"/>
                    </a:moveTo>
                    <a:cubicBezTo>
                      <a:pt x="46434" y="190532"/>
                      <a:pt x="92869" y="168307"/>
                      <a:pt x="219075" y="155607"/>
                    </a:cubicBezTo>
                    <a:cubicBezTo>
                      <a:pt x="345281" y="142907"/>
                      <a:pt x="584201" y="145288"/>
                      <a:pt x="757238" y="136557"/>
                    </a:cubicBezTo>
                    <a:cubicBezTo>
                      <a:pt x="930275" y="127826"/>
                      <a:pt x="1257300" y="103219"/>
                      <a:pt x="1257300" y="103219"/>
                    </a:cubicBezTo>
                    <a:lnTo>
                      <a:pt x="1876425" y="69882"/>
                    </a:lnTo>
                    <a:cubicBezTo>
                      <a:pt x="2023269" y="63532"/>
                      <a:pt x="2138363" y="65119"/>
                      <a:pt x="2138363" y="65119"/>
                    </a:cubicBezTo>
                    <a:lnTo>
                      <a:pt x="2328863" y="60357"/>
                    </a:lnTo>
                    <a:lnTo>
                      <a:pt x="2795588" y="36544"/>
                    </a:lnTo>
                    <a:cubicBezTo>
                      <a:pt x="2928144" y="27019"/>
                      <a:pt x="3058319" y="8763"/>
                      <a:pt x="3124200" y="3207"/>
                    </a:cubicBezTo>
                    <a:cubicBezTo>
                      <a:pt x="3190081" y="-2349"/>
                      <a:pt x="3190478" y="429"/>
                      <a:pt x="3190875" y="320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1" name="Google Shape;471;p7"/>
            <p:cNvSpPr/>
            <p:nvPr/>
          </p:nvSpPr>
          <p:spPr>
            <a:xfrm>
              <a:off x="5180227" y="2475600"/>
              <a:ext cx="62670" cy="65606"/>
            </a:xfrm>
            <a:custGeom>
              <a:avLst/>
              <a:gdLst/>
              <a:ahLst/>
              <a:cxnLst/>
              <a:rect l="l" t="t" r="r" b="b"/>
              <a:pathLst>
                <a:path w="62670" h="65606" fill="none" extrusionOk="0">
                  <a:moveTo>
                    <a:pt x="0" y="32803"/>
                  </a:moveTo>
                  <a:cubicBezTo>
                    <a:pt x="-1372" y="13407"/>
                    <a:pt x="12512" y="4582"/>
                    <a:pt x="31335" y="0"/>
                  </a:cubicBezTo>
                  <a:cubicBezTo>
                    <a:pt x="49474" y="-3228"/>
                    <a:pt x="60514" y="16424"/>
                    <a:pt x="62670" y="32803"/>
                  </a:cubicBezTo>
                  <a:cubicBezTo>
                    <a:pt x="60200" y="48335"/>
                    <a:pt x="43991" y="67325"/>
                    <a:pt x="31335" y="65606"/>
                  </a:cubicBezTo>
                  <a:cubicBezTo>
                    <a:pt x="12626" y="66421"/>
                    <a:pt x="-396" y="49898"/>
                    <a:pt x="0" y="32803"/>
                  </a:cubicBezTo>
                  <a:close/>
                </a:path>
                <a:path w="62670" h="65606" extrusionOk="0">
                  <a:moveTo>
                    <a:pt x="0" y="32803"/>
                  </a:moveTo>
                  <a:cubicBezTo>
                    <a:pt x="821" y="13048"/>
                    <a:pt x="17539" y="-2683"/>
                    <a:pt x="31335" y="0"/>
                  </a:cubicBezTo>
                  <a:cubicBezTo>
                    <a:pt x="45210" y="1034"/>
                    <a:pt x="65584" y="13118"/>
                    <a:pt x="62670" y="32803"/>
                  </a:cubicBezTo>
                  <a:cubicBezTo>
                    <a:pt x="61460" y="52206"/>
                    <a:pt x="44891" y="64903"/>
                    <a:pt x="31335" y="65606"/>
                  </a:cubicBezTo>
                  <a:cubicBezTo>
                    <a:pt x="12199" y="69296"/>
                    <a:pt x="-2926" y="52916"/>
                    <a:pt x="0" y="3280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5256522" y="2463314"/>
              <a:ext cx="73372" cy="73606"/>
            </a:xfrm>
            <a:custGeom>
              <a:avLst/>
              <a:gdLst/>
              <a:ahLst/>
              <a:cxnLst/>
              <a:rect l="l" t="t" r="r" b="b"/>
              <a:pathLst>
                <a:path w="73372" h="73606" fill="none" extrusionOk="0">
                  <a:moveTo>
                    <a:pt x="0" y="36803"/>
                  </a:moveTo>
                  <a:cubicBezTo>
                    <a:pt x="-1862" y="14741"/>
                    <a:pt x="15421" y="3032"/>
                    <a:pt x="36686" y="0"/>
                  </a:cubicBezTo>
                  <a:cubicBezTo>
                    <a:pt x="58273" y="-5140"/>
                    <a:pt x="69323" y="19740"/>
                    <a:pt x="73372" y="36803"/>
                  </a:cubicBezTo>
                  <a:cubicBezTo>
                    <a:pt x="71197" y="54853"/>
                    <a:pt x="52168" y="75373"/>
                    <a:pt x="36686" y="73606"/>
                  </a:cubicBezTo>
                  <a:cubicBezTo>
                    <a:pt x="14679" y="74621"/>
                    <a:pt x="-1422" y="53458"/>
                    <a:pt x="0" y="36803"/>
                  </a:cubicBezTo>
                  <a:close/>
                </a:path>
                <a:path w="73372" h="73606" extrusionOk="0">
                  <a:moveTo>
                    <a:pt x="0" y="36803"/>
                  </a:moveTo>
                  <a:cubicBezTo>
                    <a:pt x="504" y="15471"/>
                    <a:pt x="20397" y="-3035"/>
                    <a:pt x="36686" y="0"/>
                  </a:cubicBezTo>
                  <a:cubicBezTo>
                    <a:pt x="52936" y="1209"/>
                    <a:pt x="76901" y="14578"/>
                    <a:pt x="73372" y="36803"/>
                  </a:cubicBezTo>
                  <a:cubicBezTo>
                    <a:pt x="69652" y="61083"/>
                    <a:pt x="53575" y="72974"/>
                    <a:pt x="36686" y="73606"/>
                  </a:cubicBezTo>
                  <a:cubicBezTo>
                    <a:pt x="16005" y="74452"/>
                    <a:pt x="-3832" y="59743"/>
                    <a:pt x="0" y="3680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5163364" y="2545493"/>
              <a:ext cx="185720" cy="91630"/>
            </a:xfrm>
            <a:custGeom>
              <a:avLst/>
              <a:gdLst/>
              <a:ahLst/>
              <a:cxnLst/>
              <a:rect l="l" t="t" r="r" b="b"/>
              <a:pathLst>
                <a:path w="1671638" h="781426" extrusionOk="0">
                  <a:moveTo>
                    <a:pt x="0" y="295275"/>
                  </a:moveTo>
                  <a:cubicBezTo>
                    <a:pt x="73025" y="405209"/>
                    <a:pt x="146050" y="515144"/>
                    <a:pt x="219075" y="581025"/>
                  </a:cubicBezTo>
                  <a:cubicBezTo>
                    <a:pt x="292100" y="646906"/>
                    <a:pt x="343694" y="657224"/>
                    <a:pt x="438150" y="690562"/>
                  </a:cubicBezTo>
                  <a:cubicBezTo>
                    <a:pt x="532606" y="723900"/>
                    <a:pt x="664369" y="777081"/>
                    <a:pt x="785813" y="781050"/>
                  </a:cubicBezTo>
                  <a:cubicBezTo>
                    <a:pt x="907257" y="785019"/>
                    <a:pt x="1054894" y="757237"/>
                    <a:pt x="1166813" y="714375"/>
                  </a:cubicBezTo>
                  <a:cubicBezTo>
                    <a:pt x="1278732" y="671513"/>
                    <a:pt x="1384300" y="588169"/>
                    <a:pt x="1457325" y="523875"/>
                  </a:cubicBezTo>
                  <a:cubicBezTo>
                    <a:pt x="1530350" y="459581"/>
                    <a:pt x="1569244" y="415925"/>
                    <a:pt x="1604963" y="328612"/>
                  </a:cubicBezTo>
                  <a:cubicBezTo>
                    <a:pt x="1640682" y="241299"/>
                    <a:pt x="1656160" y="120649"/>
                    <a:pt x="167163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"/>
          <p:cNvSpPr txBox="1"/>
          <p:nvPr/>
        </p:nvSpPr>
        <p:spPr>
          <a:xfrm>
            <a:off x="6919941" y="2571750"/>
            <a:ext cx="33451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model this?</a:t>
            </a:r>
            <a:endParaRPr/>
          </a:p>
        </p:txBody>
      </p:sp>
      <p:grpSp>
        <p:nvGrpSpPr>
          <p:cNvPr id="480" name="Google Shape;480;p8"/>
          <p:cNvGrpSpPr/>
          <p:nvPr/>
        </p:nvGrpSpPr>
        <p:grpSpPr>
          <a:xfrm>
            <a:off x="7143027" y="3174612"/>
            <a:ext cx="354508" cy="304169"/>
            <a:chOff x="5086113" y="2402157"/>
            <a:chExt cx="354508" cy="304169"/>
          </a:xfrm>
        </p:grpSpPr>
        <p:grpSp>
          <p:nvGrpSpPr>
            <p:cNvPr id="481" name="Google Shape;481;p8"/>
            <p:cNvGrpSpPr/>
            <p:nvPr/>
          </p:nvGrpSpPr>
          <p:grpSpPr>
            <a:xfrm>
              <a:off x="5086113" y="2402157"/>
              <a:ext cx="354508" cy="304169"/>
              <a:chOff x="781050" y="2325687"/>
              <a:chExt cx="3190875" cy="2593976"/>
            </a:xfrm>
          </p:grpSpPr>
          <p:sp>
            <p:nvSpPr>
              <p:cNvPr id="482" name="Google Shape;482;p8"/>
              <p:cNvSpPr/>
              <p:nvPr/>
            </p:nvSpPr>
            <p:spPr>
              <a:xfrm>
                <a:off x="879461" y="2325687"/>
                <a:ext cx="2955122" cy="2541588"/>
              </a:xfrm>
              <a:custGeom>
                <a:avLst/>
                <a:gdLst/>
                <a:ahLst/>
                <a:cxnLst/>
                <a:rect l="l" t="t" r="r" b="b"/>
                <a:pathLst>
                  <a:path w="2955122" h="2541588" extrusionOk="0">
                    <a:moveTo>
                      <a:pt x="82564" y="2541588"/>
                    </a:moveTo>
                    <a:cubicBezTo>
                      <a:pt x="45655" y="2394347"/>
                      <a:pt x="8746" y="2247107"/>
                      <a:pt x="1602" y="2060576"/>
                    </a:cubicBezTo>
                    <a:cubicBezTo>
                      <a:pt x="-5542" y="1874045"/>
                      <a:pt x="11921" y="1613695"/>
                      <a:pt x="39702" y="1422401"/>
                    </a:cubicBezTo>
                    <a:cubicBezTo>
                      <a:pt x="67483" y="1231107"/>
                      <a:pt x="124633" y="1052513"/>
                      <a:pt x="168289" y="912813"/>
                    </a:cubicBezTo>
                    <a:cubicBezTo>
                      <a:pt x="211945" y="773113"/>
                      <a:pt x="220677" y="699295"/>
                      <a:pt x="301639" y="584201"/>
                    </a:cubicBezTo>
                    <a:cubicBezTo>
                      <a:pt x="382602" y="469107"/>
                      <a:pt x="508014" y="316707"/>
                      <a:pt x="654064" y="222251"/>
                    </a:cubicBezTo>
                    <a:cubicBezTo>
                      <a:pt x="800114" y="127795"/>
                      <a:pt x="1000139" y="47626"/>
                      <a:pt x="1177939" y="17463"/>
                    </a:cubicBezTo>
                    <a:cubicBezTo>
                      <a:pt x="1355739" y="-12700"/>
                      <a:pt x="1552589" y="-3174"/>
                      <a:pt x="1720864" y="41276"/>
                    </a:cubicBezTo>
                    <a:cubicBezTo>
                      <a:pt x="1889139" y="85726"/>
                      <a:pt x="2053445" y="209551"/>
                      <a:pt x="2187589" y="284163"/>
                    </a:cubicBezTo>
                    <a:cubicBezTo>
                      <a:pt x="2321733" y="358775"/>
                      <a:pt x="2450321" y="432595"/>
                      <a:pt x="2525727" y="488951"/>
                    </a:cubicBezTo>
                    <a:cubicBezTo>
                      <a:pt x="2601133" y="545307"/>
                      <a:pt x="2606690" y="573882"/>
                      <a:pt x="2640027" y="622301"/>
                    </a:cubicBezTo>
                    <a:cubicBezTo>
                      <a:pt x="2673364" y="670720"/>
                      <a:pt x="2694002" y="711994"/>
                      <a:pt x="2725752" y="779463"/>
                    </a:cubicBezTo>
                    <a:cubicBezTo>
                      <a:pt x="2757502" y="846932"/>
                      <a:pt x="2798777" y="914401"/>
                      <a:pt x="2830527" y="1027113"/>
                    </a:cubicBezTo>
                    <a:cubicBezTo>
                      <a:pt x="2862277" y="1139825"/>
                      <a:pt x="2898789" y="1334294"/>
                      <a:pt x="2916252" y="1455738"/>
                    </a:cubicBezTo>
                    <a:cubicBezTo>
                      <a:pt x="2933715" y="1577182"/>
                      <a:pt x="2928952" y="1654970"/>
                      <a:pt x="2935302" y="1755776"/>
                    </a:cubicBezTo>
                    <a:cubicBezTo>
                      <a:pt x="2941652" y="1856582"/>
                      <a:pt x="2951971" y="1953420"/>
                      <a:pt x="2954352" y="2060576"/>
                    </a:cubicBezTo>
                    <a:cubicBezTo>
                      <a:pt x="2956733" y="2167732"/>
                      <a:pt x="2953161" y="2283222"/>
                      <a:pt x="2949589" y="2398713"/>
                    </a:cubicBezTo>
                  </a:path>
                </a:pathLst>
              </a:custGeom>
              <a:solidFill>
                <a:srgbClr val="E6E6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781050" y="4706906"/>
                <a:ext cx="3190875" cy="212757"/>
              </a:xfrm>
              <a:custGeom>
                <a:avLst/>
                <a:gdLst/>
                <a:ahLst/>
                <a:cxnLst/>
                <a:rect l="l" t="t" r="r" b="b"/>
                <a:pathLst>
                  <a:path w="3190875" h="212757" extrusionOk="0">
                    <a:moveTo>
                      <a:pt x="0" y="212757"/>
                    </a:moveTo>
                    <a:cubicBezTo>
                      <a:pt x="46434" y="190532"/>
                      <a:pt x="92869" y="168307"/>
                      <a:pt x="219075" y="155607"/>
                    </a:cubicBezTo>
                    <a:cubicBezTo>
                      <a:pt x="345281" y="142907"/>
                      <a:pt x="584201" y="145288"/>
                      <a:pt x="757238" y="136557"/>
                    </a:cubicBezTo>
                    <a:cubicBezTo>
                      <a:pt x="930275" y="127826"/>
                      <a:pt x="1257300" y="103219"/>
                      <a:pt x="1257300" y="103219"/>
                    </a:cubicBezTo>
                    <a:lnTo>
                      <a:pt x="1876425" y="69882"/>
                    </a:lnTo>
                    <a:cubicBezTo>
                      <a:pt x="2023269" y="63532"/>
                      <a:pt x="2138363" y="65119"/>
                      <a:pt x="2138363" y="65119"/>
                    </a:cubicBezTo>
                    <a:lnTo>
                      <a:pt x="2328863" y="60357"/>
                    </a:lnTo>
                    <a:lnTo>
                      <a:pt x="2795588" y="36544"/>
                    </a:lnTo>
                    <a:cubicBezTo>
                      <a:pt x="2928144" y="27019"/>
                      <a:pt x="3058319" y="8763"/>
                      <a:pt x="3124200" y="3207"/>
                    </a:cubicBezTo>
                    <a:cubicBezTo>
                      <a:pt x="3190081" y="-2349"/>
                      <a:pt x="3190478" y="429"/>
                      <a:pt x="3190875" y="320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4" name="Google Shape;484;p8"/>
            <p:cNvSpPr/>
            <p:nvPr/>
          </p:nvSpPr>
          <p:spPr>
            <a:xfrm>
              <a:off x="5180227" y="2475600"/>
              <a:ext cx="62670" cy="65606"/>
            </a:xfrm>
            <a:custGeom>
              <a:avLst/>
              <a:gdLst/>
              <a:ahLst/>
              <a:cxnLst/>
              <a:rect l="l" t="t" r="r" b="b"/>
              <a:pathLst>
                <a:path w="62670" h="65606" fill="none" extrusionOk="0">
                  <a:moveTo>
                    <a:pt x="0" y="32803"/>
                  </a:moveTo>
                  <a:cubicBezTo>
                    <a:pt x="-1372" y="13407"/>
                    <a:pt x="12512" y="4582"/>
                    <a:pt x="31335" y="0"/>
                  </a:cubicBezTo>
                  <a:cubicBezTo>
                    <a:pt x="49474" y="-3228"/>
                    <a:pt x="60514" y="16424"/>
                    <a:pt x="62670" y="32803"/>
                  </a:cubicBezTo>
                  <a:cubicBezTo>
                    <a:pt x="60200" y="48335"/>
                    <a:pt x="43991" y="67325"/>
                    <a:pt x="31335" y="65606"/>
                  </a:cubicBezTo>
                  <a:cubicBezTo>
                    <a:pt x="12626" y="66421"/>
                    <a:pt x="-396" y="49898"/>
                    <a:pt x="0" y="32803"/>
                  </a:cubicBezTo>
                  <a:close/>
                </a:path>
                <a:path w="62670" h="65606" extrusionOk="0">
                  <a:moveTo>
                    <a:pt x="0" y="32803"/>
                  </a:moveTo>
                  <a:cubicBezTo>
                    <a:pt x="821" y="13048"/>
                    <a:pt x="17539" y="-2683"/>
                    <a:pt x="31335" y="0"/>
                  </a:cubicBezTo>
                  <a:cubicBezTo>
                    <a:pt x="45210" y="1034"/>
                    <a:pt x="65584" y="13118"/>
                    <a:pt x="62670" y="32803"/>
                  </a:cubicBezTo>
                  <a:cubicBezTo>
                    <a:pt x="61460" y="52206"/>
                    <a:pt x="44891" y="64903"/>
                    <a:pt x="31335" y="65606"/>
                  </a:cubicBezTo>
                  <a:cubicBezTo>
                    <a:pt x="12199" y="69296"/>
                    <a:pt x="-2926" y="52916"/>
                    <a:pt x="0" y="3280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256522" y="2463314"/>
              <a:ext cx="73372" cy="73606"/>
            </a:xfrm>
            <a:custGeom>
              <a:avLst/>
              <a:gdLst/>
              <a:ahLst/>
              <a:cxnLst/>
              <a:rect l="l" t="t" r="r" b="b"/>
              <a:pathLst>
                <a:path w="73372" h="73606" fill="none" extrusionOk="0">
                  <a:moveTo>
                    <a:pt x="0" y="36803"/>
                  </a:moveTo>
                  <a:cubicBezTo>
                    <a:pt x="-1862" y="14741"/>
                    <a:pt x="15421" y="3032"/>
                    <a:pt x="36686" y="0"/>
                  </a:cubicBezTo>
                  <a:cubicBezTo>
                    <a:pt x="58273" y="-5140"/>
                    <a:pt x="69323" y="19740"/>
                    <a:pt x="73372" y="36803"/>
                  </a:cubicBezTo>
                  <a:cubicBezTo>
                    <a:pt x="71197" y="54853"/>
                    <a:pt x="52168" y="75373"/>
                    <a:pt x="36686" y="73606"/>
                  </a:cubicBezTo>
                  <a:cubicBezTo>
                    <a:pt x="14679" y="74621"/>
                    <a:pt x="-1422" y="53458"/>
                    <a:pt x="0" y="36803"/>
                  </a:cubicBezTo>
                  <a:close/>
                </a:path>
                <a:path w="73372" h="73606" extrusionOk="0">
                  <a:moveTo>
                    <a:pt x="0" y="36803"/>
                  </a:moveTo>
                  <a:cubicBezTo>
                    <a:pt x="504" y="15471"/>
                    <a:pt x="20397" y="-3035"/>
                    <a:pt x="36686" y="0"/>
                  </a:cubicBezTo>
                  <a:cubicBezTo>
                    <a:pt x="52936" y="1209"/>
                    <a:pt x="76901" y="14578"/>
                    <a:pt x="73372" y="36803"/>
                  </a:cubicBezTo>
                  <a:cubicBezTo>
                    <a:pt x="69652" y="61083"/>
                    <a:pt x="53575" y="72974"/>
                    <a:pt x="36686" y="73606"/>
                  </a:cubicBezTo>
                  <a:cubicBezTo>
                    <a:pt x="16005" y="74452"/>
                    <a:pt x="-3832" y="59743"/>
                    <a:pt x="0" y="3680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163364" y="2545493"/>
              <a:ext cx="185720" cy="91630"/>
            </a:xfrm>
            <a:custGeom>
              <a:avLst/>
              <a:gdLst/>
              <a:ahLst/>
              <a:cxnLst/>
              <a:rect l="l" t="t" r="r" b="b"/>
              <a:pathLst>
                <a:path w="1671638" h="781426" extrusionOk="0">
                  <a:moveTo>
                    <a:pt x="0" y="295275"/>
                  </a:moveTo>
                  <a:cubicBezTo>
                    <a:pt x="73025" y="405209"/>
                    <a:pt x="146050" y="515144"/>
                    <a:pt x="219075" y="581025"/>
                  </a:cubicBezTo>
                  <a:cubicBezTo>
                    <a:pt x="292100" y="646906"/>
                    <a:pt x="343694" y="657224"/>
                    <a:pt x="438150" y="690562"/>
                  </a:cubicBezTo>
                  <a:cubicBezTo>
                    <a:pt x="532606" y="723900"/>
                    <a:pt x="664369" y="777081"/>
                    <a:pt x="785813" y="781050"/>
                  </a:cubicBezTo>
                  <a:cubicBezTo>
                    <a:pt x="907257" y="785019"/>
                    <a:pt x="1054894" y="757237"/>
                    <a:pt x="1166813" y="714375"/>
                  </a:cubicBezTo>
                  <a:cubicBezTo>
                    <a:pt x="1278732" y="671513"/>
                    <a:pt x="1384300" y="588169"/>
                    <a:pt x="1457325" y="523875"/>
                  </a:cubicBezTo>
                  <a:cubicBezTo>
                    <a:pt x="1530350" y="459581"/>
                    <a:pt x="1569244" y="415925"/>
                    <a:pt x="1604963" y="328612"/>
                  </a:cubicBezTo>
                  <a:cubicBezTo>
                    <a:pt x="1640682" y="241299"/>
                    <a:pt x="1656160" y="120649"/>
                    <a:pt x="167163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7" name="Google Shape;4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6" y="808045"/>
            <a:ext cx="6498578" cy="416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9"/>
          <p:cNvSpPr txBox="1"/>
          <p:nvPr/>
        </p:nvSpPr>
        <p:spPr>
          <a:xfrm>
            <a:off x="1484553" y="513757"/>
            <a:ext cx="12967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Distributions</a:t>
            </a:r>
            <a:endParaRPr/>
          </a:p>
        </p:txBody>
      </p:sp>
      <p:grpSp>
        <p:nvGrpSpPr>
          <p:cNvPr id="494" name="Google Shape;494;p9"/>
          <p:cNvGrpSpPr/>
          <p:nvPr/>
        </p:nvGrpSpPr>
        <p:grpSpPr>
          <a:xfrm>
            <a:off x="3835604" y="1887665"/>
            <a:ext cx="354508" cy="304169"/>
            <a:chOff x="5086113" y="2402157"/>
            <a:chExt cx="354508" cy="304169"/>
          </a:xfrm>
        </p:grpSpPr>
        <p:grpSp>
          <p:nvGrpSpPr>
            <p:cNvPr id="495" name="Google Shape;495;p9"/>
            <p:cNvGrpSpPr/>
            <p:nvPr/>
          </p:nvGrpSpPr>
          <p:grpSpPr>
            <a:xfrm>
              <a:off x="5086113" y="2402157"/>
              <a:ext cx="354508" cy="304169"/>
              <a:chOff x="781050" y="2325687"/>
              <a:chExt cx="3190875" cy="2593976"/>
            </a:xfrm>
          </p:grpSpPr>
          <p:sp>
            <p:nvSpPr>
              <p:cNvPr id="496" name="Google Shape;496;p9"/>
              <p:cNvSpPr/>
              <p:nvPr/>
            </p:nvSpPr>
            <p:spPr>
              <a:xfrm>
                <a:off x="879461" y="2325687"/>
                <a:ext cx="2955122" cy="2541588"/>
              </a:xfrm>
              <a:custGeom>
                <a:avLst/>
                <a:gdLst/>
                <a:ahLst/>
                <a:cxnLst/>
                <a:rect l="l" t="t" r="r" b="b"/>
                <a:pathLst>
                  <a:path w="2955122" h="2541588" extrusionOk="0">
                    <a:moveTo>
                      <a:pt x="82564" y="2541588"/>
                    </a:moveTo>
                    <a:cubicBezTo>
                      <a:pt x="45655" y="2394347"/>
                      <a:pt x="8746" y="2247107"/>
                      <a:pt x="1602" y="2060576"/>
                    </a:cubicBezTo>
                    <a:cubicBezTo>
                      <a:pt x="-5542" y="1874045"/>
                      <a:pt x="11921" y="1613695"/>
                      <a:pt x="39702" y="1422401"/>
                    </a:cubicBezTo>
                    <a:cubicBezTo>
                      <a:pt x="67483" y="1231107"/>
                      <a:pt x="124633" y="1052513"/>
                      <a:pt x="168289" y="912813"/>
                    </a:cubicBezTo>
                    <a:cubicBezTo>
                      <a:pt x="211945" y="773113"/>
                      <a:pt x="220677" y="699295"/>
                      <a:pt x="301639" y="584201"/>
                    </a:cubicBezTo>
                    <a:cubicBezTo>
                      <a:pt x="382602" y="469107"/>
                      <a:pt x="508014" y="316707"/>
                      <a:pt x="654064" y="222251"/>
                    </a:cubicBezTo>
                    <a:cubicBezTo>
                      <a:pt x="800114" y="127795"/>
                      <a:pt x="1000139" y="47626"/>
                      <a:pt x="1177939" y="17463"/>
                    </a:cubicBezTo>
                    <a:cubicBezTo>
                      <a:pt x="1355739" y="-12700"/>
                      <a:pt x="1552589" y="-3174"/>
                      <a:pt x="1720864" y="41276"/>
                    </a:cubicBezTo>
                    <a:cubicBezTo>
                      <a:pt x="1889139" y="85726"/>
                      <a:pt x="2053445" y="209551"/>
                      <a:pt x="2187589" y="284163"/>
                    </a:cubicBezTo>
                    <a:cubicBezTo>
                      <a:pt x="2321733" y="358775"/>
                      <a:pt x="2450321" y="432595"/>
                      <a:pt x="2525727" y="488951"/>
                    </a:cubicBezTo>
                    <a:cubicBezTo>
                      <a:pt x="2601133" y="545307"/>
                      <a:pt x="2606690" y="573882"/>
                      <a:pt x="2640027" y="622301"/>
                    </a:cubicBezTo>
                    <a:cubicBezTo>
                      <a:pt x="2673364" y="670720"/>
                      <a:pt x="2694002" y="711994"/>
                      <a:pt x="2725752" y="779463"/>
                    </a:cubicBezTo>
                    <a:cubicBezTo>
                      <a:pt x="2757502" y="846932"/>
                      <a:pt x="2798777" y="914401"/>
                      <a:pt x="2830527" y="1027113"/>
                    </a:cubicBezTo>
                    <a:cubicBezTo>
                      <a:pt x="2862277" y="1139825"/>
                      <a:pt x="2898789" y="1334294"/>
                      <a:pt x="2916252" y="1455738"/>
                    </a:cubicBezTo>
                    <a:cubicBezTo>
                      <a:pt x="2933715" y="1577182"/>
                      <a:pt x="2928952" y="1654970"/>
                      <a:pt x="2935302" y="1755776"/>
                    </a:cubicBezTo>
                    <a:cubicBezTo>
                      <a:pt x="2941652" y="1856582"/>
                      <a:pt x="2951971" y="1953420"/>
                      <a:pt x="2954352" y="2060576"/>
                    </a:cubicBezTo>
                    <a:cubicBezTo>
                      <a:pt x="2956733" y="2167732"/>
                      <a:pt x="2953161" y="2283222"/>
                      <a:pt x="2949589" y="2398713"/>
                    </a:cubicBezTo>
                  </a:path>
                </a:pathLst>
              </a:custGeom>
              <a:solidFill>
                <a:srgbClr val="E6E6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781050" y="4706906"/>
                <a:ext cx="3190875" cy="212757"/>
              </a:xfrm>
              <a:custGeom>
                <a:avLst/>
                <a:gdLst/>
                <a:ahLst/>
                <a:cxnLst/>
                <a:rect l="l" t="t" r="r" b="b"/>
                <a:pathLst>
                  <a:path w="3190875" h="212757" extrusionOk="0">
                    <a:moveTo>
                      <a:pt x="0" y="212757"/>
                    </a:moveTo>
                    <a:cubicBezTo>
                      <a:pt x="46434" y="190532"/>
                      <a:pt x="92869" y="168307"/>
                      <a:pt x="219075" y="155607"/>
                    </a:cubicBezTo>
                    <a:cubicBezTo>
                      <a:pt x="345281" y="142907"/>
                      <a:pt x="584201" y="145288"/>
                      <a:pt x="757238" y="136557"/>
                    </a:cubicBezTo>
                    <a:cubicBezTo>
                      <a:pt x="930275" y="127826"/>
                      <a:pt x="1257300" y="103219"/>
                      <a:pt x="1257300" y="103219"/>
                    </a:cubicBezTo>
                    <a:lnTo>
                      <a:pt x="1876425" y="69882"/>
                    </a:lnTo>
                    <a:cubicBezTo>
                      <a:pt x="2023269" y="63532"/>
                      <a:pt x="2138363" y="65119"/>
                      <a:pt x="2138363" y="65119"/>
                    </a:cubicBezTo>
                    <a:lnTo>
                      <a:pt x="2328863" y="60357"/>
                    </a:lnTo>
                    <a:lnTo>
                      <a:pt x="2795588" y="36544"/>
                    </a:lnTo>
                    <a:cubicBezTo>
                      <a:pt x="2928144" y="27019"/>
                      <a:pt x="3058319" y="8763"/>
                      <a:pt x="3124200" y="3207"/>
                    </a:cubicBezTo>
                    <a:cubicBezTo>
                      <a:pt x="3190081" y="-2349"/>
                      <a:pt x="3190478" y="429"/>
                      <a:pt x="3190875" y="320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8" name="Google Shape;498;p9"/>
            <p:cNvSpPr/>
            <p:nvPr/>
          </p:nvSpPr>
          <p:spPr>
            <a:xfrm>
              <a:off x="5180227" y="2475600"/>
              <a:ext cx="62670" cy="65606"/>
            </a:xfrm>
            <a:custGeom>
              <a:avLst/>
              <a:gdLst/>
              <a:ahLst/>
              <a:cxnLst/>
              <a:rect l="l" t="t" r="r" b="b"/>
              <a:pathLst>
                <a:path w="62670" h="65606" fill="none" extrusionOk="0">
                  <a:moveTo>
                    <a:pt x="0" y="32803"/>
                  </a:moveTo>
                  <a:cubicBezTo>
                    <a:pt x="-1372" y="13407"/>
                    <a:pt x="12512" y="4582"/>
                    <a:pt x="31335" y="0"/>
                  </a:cubicBezTo>
                  <a:cubicBezTo>
                    <a:pt x="49474" y="-3228"/>
                    <a:pt x="60514" y="16424"/>
                    <a:pt x="62670" y="32803"/>
                  </a:cubicBezTo>
                  <a:cubicBezTo>
                    <a:pt x="60200" y="48335"/>
                    <a:pt x="43991" y="67325"/>
                    <a:pt x="31335" y="65606"/>
                  </a:cubicBezTo>
                  <a:cubicBezTo>
                    <a:pt x="12626" y="66421"/>
                    <a:pt x="-396" y="49898"/>
                    <a:pt x="0" y="32803"/>
                  </a:cubicBezTo>
                  <a:close/>
                </a:path>
                <a:path w="62670" h="65606" extrusionOk="0">
                  <a:moveTo>
                    <a:pt x="0" y="32803"/>
                  </a:moveTo>
                  <a:cubicBezTo>
                    <a:pt x="821" y="13048"/>
                    <a:pt x="17539" y="-2683"/>
                    <a:pt x="31335" y="0"/>
                  </a:cubicBezTo>
                  <a:cubicBezTo>
                    <a:pt x="45210" y="1034"/>
                    <a:pt x="65584" y="13118"/>
                    <a:pt x="62670" y="32803"/>
                  </a:cubicBezTo>
                  <a:cubicBezTo>
                    <a:pt x="61460" y="52206"/>
                    <a:pt x="44891" y="64903"/>
                    <a:pt x="31335" y="65606"/>
                  </a:cubicBezTo>
                  <a:cubicBezTo>
                    <a:pt x="12199" y="69296"/>
                    <a:pt x="-2926" y="52916"/>
                    <a:pt x="0" y="3280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256522" y="2463314"/>
              <a:ext cx="73372" cy="73606"/>
            </a:xfrm>
            <a:custGeom>
              <a:avLst/>
              <a:gdLst/>
              <a:ahLst/>
              <a:cxnLst/>
              <a:rect l="l" t="t" r="r" b="b"/>
              <a:pathLst>
                <a:path w="73372" h="73606" fill="none" extrusionOk="0">
                  <a:moveTo>
                    <a:pt x="0" y="36803"/>
                  </a:moveTo>
                  <a:cubicBezTo>
                    <a:pt x="-1862" y="14741"/>
                    <a:pt x="15421" y="3032"/>
                    <a:pt x="36686" y="0"/>
                  </a:cubicBezTo>
                  <a:cubicBezTo>
                    <a:pt x="58273" y="-5140"/>
                    <a:pt x="69323" y="19740"/>
                    <a:pt x="73372" y="36803"/>
                  </a:cubicBezTo>
                  <a:cubicBezTo>
                    <a:pt x="71197" y="54853"/>
                    <a:pt x="52168" y="75373"/>
                    <a:pt x="36686" y="73606"/>
                  </a:cubicBezTo>
                  <a:cubicBezTo>
                    <a:pt x="14679" y="74621"/>
                    <a:pt x="-1422" y="53458"/>
                    <a:pt x="0" y="36803"/>
                  </a:cubicBezTo>
                  <a:close/>
                </a:path>
                <a:path w="73372" h="73606" extrusionOk="0">
                  <a:moveTo>
                    <a:pt x="0" y="36803"/>
                  </a:moveTo>
                  <a:cubicBezTo>
                    <a:pt x="504" y="15471"/>
                    <a:pt x="20397" y="-3035"/>
                    <a:pt x="36686" y="0"/>
                  </a:cubicBezTo>
                  <a:cubicBezTo>
                    <a:pt x="52936" y="1209"/>
                    <a:pt x="76901" y="14578"/>
                    <a:pt x="73372" y="36803"/>
                  </a:cubicBezTo>
                  <a:cubicBezTo>
                    <a:pt x="69652" y="61083"/>
                    <a:pt x="53575" y="72974"/>
                    <a:pt x="36686" y="73606"/>
                  </a:cubicBezTo>
                  <a:cubicBezTo>
                    <a:pt x="16005" y="74452"/>
                    <a:pt x="-3832" y="59743"/>
                    <a:pt x="0" y="3680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163364" y="2545493"/>
              <a:ext cx="185720" cy="91630"/>
            </a:xfrm>
            <a:custGeom>
              <a:avLst/>
              <a:gdLst/>
              <a:ahLst/>
              <a:cxnLst/>
              <a:rect l="l" t="t" r="r" b="b"/>
              <a:pathLst>
                <a:path w="1671638" h="781426" extrusionOk="0">
                  <a:moveTo>
                    <a:pt x="0" y="295275"/>
                  </a:moveTo>
                  <a:cubicBezTo>
                    <a:pt x="73025" y="405209"/>
                    <a:pt x="146050" y="515144"/>
                    <a:pt x="219075" y="581025"/>
                  </a:cubicBezTo>
                  <a:cubicBezTo>
                    <a:pt x="292100" y="646906"/>
                    <a:pt x="343694" y="657224"/>
                    <a:pt x="438150" y="690562"/>
                  </a:cubicBezTo>
                  <a:cubicBezTo>
                    <a:pt x="532606" y="723900"/>
                    <a:pt x="664369" y="777081"/>
                    <a:pt x="785813" y="781050"/>
                  </a:cubicBezTo>
                  <a:cubicBezTo>
                    <a:pt x="907257" y="785019"/>
                    <a:pt x="1054894" y="757237"/>
                    <a:pt x="1166813" y="714375"/>
                  </a:cubicBezTo>
                  <a:cubicBezTo>
                    <a:pt x="1278732" y="671513"/>
                    <a:pt x="1384300" y="588169"/>
                    <a:pt x="1457325" y="523875"/>
                  </a:cubicBezTo>
                  <a:cubicBezTo>
                    <a:pt x="1530350" y="459581"/>
                    <a:pt x="1569244" y="415925"/>
                    <a:pt x="1604963" y="328612"/>
                  </a:cubicBezTo>
                  <a:cubicBezTo>
                    <a:pt x="1640682" y="241299"/>
                    <a:pt x="1656160" y="120649"/>
                    <a:pt x="167163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1" name="Google Shape;50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807" y="930665"/>
            <a:ext cx="3060537" cy="362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9"/>
          <p:cNvSpPr txBox="1"/>
          <p:nvPr/>
        </p:nvSpPr>
        <p:spPr>
          <a:xfrm>
            <a:off x="4969148" y="1322412"/>
            <a:ext cx="357657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know the name of the distribution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parameters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estimate the value of these parameters from sample we collect using estimator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1100" y="96251"/>
            <a:ext cx="1178105" cy="176380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0"/>
          <p:cNvSpPr txBox="1"/>
          <p:nvPr/>
        </p:nvSpPr>
        <p:spPr>
          <a:xfrm>
            <a:off x="90866" y="2608225"/>
            <a:ext cx="856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Statistic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Function of sample</a:t>
            </a:r>
            <a:endParaRPr/>
          </a:p>
        </p:txBody>
      </p:sp>
      <p:sp>
        <p:nvSpPr>
          <p:cNvPr id="509" name="Google Shape;509;p10"/>
          <p:cNvSpPr txBox="1"/>
          <p:nvPr/>
        </p:nvSpPr>
        <p:spPr>
          <a:xfrm>
            <a:off x="90866" y="844422"/>
            <a:ext cx="8567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Estimator </a:t>
            </a:r>
            <a:endParaRPr/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statistic used to estimate the unknown population parameter</a:t>
            </a:r>
            <a:endParaRPr/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want it to be </a:t>
            </a:r>
            <a:r>
              <a:rPr lang="en-US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unbaised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consistent</a:t>
            </a: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10" name="Google Shape;510;p10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1"/>
          <p:cNvSpPr txBox="1"/>
          <p:nvPr/>
        </p:nvSpPr>
        <p:spPr>
          <a:xfrm>
            <a:off x="111925" y="579857"/>
            <a:ext cx="337803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Function, f, maps input x to y.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1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2583" y="695626"/>
            <a:ext cx="1013333" cy="23009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1"/>
          <p:cNvSpPr txBox="1"/>
          <p:nvPr/>
        </p:nvSpPr>
        <p:spPr>
          <a:xfrm>
            <a:off x="111925" y="1189457"/>
            <a:ext cx="438387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will toss a coin, and when we get T, we will call it 1 and 0 if we get H.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p11"/>
          <p:cNvGrpSpPr/>
          <p:nvPr/>
        </p:nvGrpSpPr>
        <p:grpSpPr>
          <a:xfrm>
            <a:off x="5536270" y="1381876"/>
            <a:ext cx="1894286" cy="353794"/>
            <a:chOff x="4804822" y="1372563"/>
            <a:chExt cx="1894286" cy="353794"/>
          </a:xfrm>
        </p:grpSpPr>
        <p:grpSp>
          <p:nvGrpSpPr>
            <p:cNvPr id="520" name="Google Shape;520;p11"/>
            <p:cNvGrpSpPr/>
            <p:nvPr/>
          </p:nvGrpSpPr>
          <p:grpSpPr>
            <a:xfrm>
              <a:off x="4804822" y="1387803"/>
              <a:ext cx="1059905" cy="338554"/>
              <a:chOff x="4804822" y="1387803"/>
              <a:chExt cx="1059905" cy="338554"/>
            </a:xfrm>
          </p:grpSpPr>
          <p:pic>
            <p:nvPicPr>
              <p:cNvPr id="521" name="Google Shape;521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639203" y="1492487"/>
                <a:ext cx="225524" cy="1325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2" name="Google Shape;522;p11"/>
              <p:cNvSpPr txBox="1"/>
              <p:nvPr/>
            </p:nvSpPr>
            <p:spPr>
              <a:xfrm>
                <a:off x="4804822" y="1387803"/>
                <a:ext cx="90922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X:{T,H}</a:t>
                </a:r>
                <a:endParaRPr/>
              </a:p>
            </p:txBody>
          </p:sp>
        </p:grpSp>
        <p:sp>
          <p:nvSpPr>
            <p:cNvPr id="523" name="Google Shape;523;p11"/>
            <p:cNvSpPr txBox="1"/>
            <p:nvPr/>
          </p:nvSpPr>
          <p:spPr>
            <a:xfrm>
              <a:off x="5864727" y="1372563"/>
              <a:ext cx="8343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{1,0}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edc0f2e6e_0_541"/>
          <p:cNvSpPr txBox="1">
            <a:spLocks noGrp="1"/>
          </p:cNvSpPr>
          <p:nvPr>
            <p:ph type="ctrTitle"/>
          </p:nvPr>
        </p:nvSpPr>
        <p:spPr>
          <a:xfrm>
            <a:off x="311700" y="5191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/>
              <a:t>Linear Algebra for AI and Data Science </a:t>
            </a:r>
            <a:endParaRPr sz="4000"/>
          </a:p>
        </p:txBody>
      </p:sp>
      <p:sp>
        <p:nvSpPr>
          <p:cNvPr id="67" name="Google Shape;67;g36edc0f2e6e_0_5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7.16.2025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1541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"/>
          <p:cNvSpPr txBox="1"/>
          <p:nvPr/>
        </p:nvSpPr>
        <p:spPr>
          <a:xfrm>
            <a:off x="111925" y="579857"/>
            <a:ext cx="856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flip a coin 4 times and get the following result.  We will let X to denote the result of this random experiment.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2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2"/>
          <p:cNvSpPr txBox="1"/>
          <p:nvPr/>
        </p:nvSpPr>
        <p:spPr>
          <a:xfrm>
            <a:off x="3309127" y="1597424"/>
            <a:ext cx="2406754" cy="46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{T,T,T,T}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219" y="2571750"/>
            <a:ext cx="1423237" cy="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340" y="2636512"/>
            <a:ext cx="3949711" cy="2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/>
        </p:nvSpPr>
        <p:spPr>
          <a:xfrm>
            <a:off x="111925" y="579857"/>
            <a:ext cx="856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flip a coin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times </a:t>
            </a:r>
            <a:r>
              <a:rPr lang="en-US" sz="18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and get the following result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 We will let X to denote the result of this random experiment.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3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0092" y="1472728"/>
            <a:ext cx="1423237" cy="35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465" y="2444512"/>
            <a:ext cx="3949711" cy="2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/>
        </p:nvSpPr>
        <p:spPr>
          <a:xfrm>
            <a:off x="111925" y="579857"/>
            <a:ext cx="8567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Collect sample size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times.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4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2616" y="4277492"/>
            <a:ext cx="1359237" cy="409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14"/>
          <p:cNvGrpSpPr/>
          <p:nvPr/>
        </p:nvGrpSpPr>
        <p:grpSpPr>
          <a:xfrm>
            <a:off x="5459474" y="1286109"/>
            <a:ext cx="1505523" cy="1919010"/>
            <a:chOff x="5386332" y="1479622"/>
            <a:chExt cx="1505523" cy="1919010"/>
          </a:xfrm>
        </p:grpSpPr>
        <p:pic>
          <p:nvPicPr>
            <p:cNvPr id="549" name="Google Shape;549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86333" y="1479622"/>
              <a:ext cx="1423237" cy="356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86332" y="2025344"/>
              <a:ext cx="1423237" cy="356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86332" y="3042061"/>
              <a:ext cx="1505523" cy="3565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2" name="Google Shape;552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465" y="1817782"/>
            <a:ext cx="3949711" cy="2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5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3300" y="1505290"/>
            <a:ext cx="1359237" cy="40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699" y="1558623"/>
            <a:ext cx="1505523" cy="35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2331" y="2581067"/>
            <a:ext cx="1306258" cy="17578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15"/>
          <p:cNvGrpSpPr/>
          <p:nvPr/>
        </p:nvGrpSpPr>
        <p:grpSpPr>
          <a:xfrm>
            <a:off x="4463596" y="2532247"/>
            <a:ext cx="4529150" cy="1866216"/>
            <a:chOff x="4614850" y="3001441"/>
            <a:chExt cx="4529150" cy="1866216"/>
          </a:xfrm>
        </p:grpSpPr>
        <p:pic>
          <p:nvPicPr>
            <p:cNvPr id="562" name="Google Shape;562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4850" y="3022954"/>
              <a:ext cx="1308415" cy="1695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13300" y="3066829"/>
              <a:ext cx="1446499" cy="1800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699291" y="3001441"/>
              <a:ext cx="1444709" cy="18008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" name="Google Shape;565;p15"/>
          <p:cNvSpPr txBox="1"/>
          <p:nvPr/>
        </p:nvSpPr>
        <p:spPr>
          <a:xfrm>
            <a:off x="602577" y="804630"/>
            <a:ext cx="27645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Weak law of large numbers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5"/>
          <p:cNvSpPr txBox="1"/>
          <p:nvPr/>
        </p:nvSpPr>
        <p:spPr>
          <a:xfrm>
            <a:off x="5660024" y="804630"/>
            <a:ext cx="27645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Central limit theorem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6"/>
          <p:cNvSpPr txBox="1"/>
          <p:nvPr/>
        </p:nvSpPr>
        <p:spPr>
          <a:xfrm>
            <a:off x="111925" y="461665"/>
            <a:ext cx="856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toss a coin and draw a ball from a box.  Each ball in a box are labeled A, B and 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6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90" y="1243238"/>
            <a:ext cx="2535584" cy="1246027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6"/>
          <p:cNvSpPr txBox="1"/>
          <p:nvPr/>
        </p:nvSpPr>
        <p:spPr>
          <a:xfrm>
            <a:off x="543141" y="2489265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Contingency table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7"/>
          <p:cNvSpPr txBox="1"/>
          <p:nvPr/>
        </p:nvSpPr>
        <p:spPr>
          <a:xfrm>
            <a:off x="111925" y="461665"/>
            <a:ext cx="856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toss a coin and draw a ball from a box.  Each ball in a box are labeled A, B and 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7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90" y="1243238"/>
            <a:ext cx="2535584" cy="124602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7"/>
          <p:cNvSpPr txBox="1"/>
          <p:nvPr/>
        </p:nvSpPr>
        <p:spPr>
          <a:xfrm>
            <a:off x="543141" y="2489265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Contingency table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8725" y="1243237"/>
            <a:ext cx="3008543" cy="124602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7"/>
          <p:cNvSpPr txBox="1"/>
          <p:nvPr/>
        </p:nvSpPr>
        <p:spPr>
          <a:xfrm>
            <a:off x="3234776" y="2469586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Joint PMF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8085" y="2594373"/>
            <a:ext cx="1223314" cy="15908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7"/>
          <p:cNvSpPr txBox="1"/>
          <p:nvPr/>
        </p:nvSpPr>
        <p:spPr>
          <a:xfrm>
            <a:off x="3992365" y="932079"/>
            <a:ext cx="3402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587" name="Google Shape;587;p17"/>
          <p:cNvSpPr txBox="1"/>
          <p:nvPr/>
        </p:nvSpPr>
        <p:spPr>
          <a:xfrm>
            <a:off x="4749097" y="940597"/>
            <a:ext cx="3402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588" name="Google Shape;588;p17"/>
          <p:cNvSpPr txBox="1"/>
          <p:nvPr/>
        </p:nvSpPr>
        <p:spPr>
          <a:xfrm>
            <a:off x="2801845" y="1459738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589" name="Google Shape;589;p17"/>
          <p:cNvSpPr txBox="1"/>
          <p:nvPr/>
        </p:nvSpPr>
        <p:spPr>
          <a:xfrm>
            <a:off x="2801845" y="1730135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590" name="Google Shape;590;p17"/>
          <p:cNvSpPr txBox="1"/>
          <p:nvPr/>
        </p:nvSpPr>
        <p:spPr>
          <a:xfrm>
            <a:off x="2808954" y="2000532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18"/>
          <p:cNvGrpSpPr/>
          <p:nvPr/>
        </p:nvGrpSpPr>
        <p:grpSpPr>
          <a:xfrm>
            <a:off x="3078725" y="2943997"/>
            <a:ext cx="3008543" cy="1246027"/>
            <a:chOff x="3078725" y="2943997"/>
            <a:chExt cx="3008543" cy="1246027"/>
          </a:xfrm>
        </p:grpSpPr>
        <p:pic>
          <p:nvPicPr>
            <p:cNvPr id="596" name="Google Shape;596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78725" y="2943997"/>
              <a:ext cx="3008543" cy="1246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18"/>
            <p:cNvSpPr/>
            <p:nvPr/>
          </p:nvSpPr>
          <p:spPr>
            <a:xfrm>
              <a:off x="3836355" y="3190087"/>
              <a:ext cx="1505666" cy="71017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B38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Google Shape;598;p18"/>
          <p:cNvSpPr txBox="1"/>
          <p:nvPr/>
        </p:nvSpPr>
        <p:spPr>
          <a:xfrm>
            <a:off x="111925" y="461665"/>
            <a:ext cx="856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toss a coin and draw a ball from a box.  Each ball in a box are labeled A, B and 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8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990" y="1243238"/>
            <a:ext cx="2535584" cy="124602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8"/>
          <p:cNvSpPr txBox="1"/>
          <p:nvPr/>
        </p:nvSpPr>
        <p:spPr>
          <a:xfrm>
            <a:off x="543141" y="2489265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Contingency table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8725" y="1243237"/>
            <a:ext cx="3008543" cy="124602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8"/>
          <p:cNvSpPr txBox="1"/>
          <p:nvPr/>
        </p:nvSpPr>
        <p:spPr>
          <a:xfrm>
            <a:off x="3234776" y="2469586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Joint PMF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0343" y="3465632"/>
            <a:ext cx="1223314" cy="15908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8"/>
          <p:cNvSpPr/>
          <p:nvPr/>
        </p:nvSpPr>
        <p:spPr>
          <a:xfrm>
            <a:off x="5342021" y="3190087"/>
            <a:ext cx="745247" cy="710176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8"/>
          <p:cNvSpPr/>
          <p:nvPr/>
        </p:nvSpPr>
        <p:spPr>
          <a:xfrm>
            <a:off x="3826753" y="3934581"/>
            <a:ext cx="1515268" cy="255443"/>
          </a:xfrm>
          <a:prstGeom prst="rect">
            <a:avLst/>
          </a:prstGeom>
          <a:solidFill>
            <a:srgbClr val="FEEDD8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8085" y="2594373"/>
            <a:ext cx="1223314" cy="15908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8"/>
          <p:cNvSpPr txBox="1"/>
          <p:nvPr/>
        </p:nvSpPr>
        <p:spPr>
          <a:xfrm>
            <a:off x="3785475" y="3877651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Marginal pmf of X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8"/>
          <p:cNvSpPr txBox="1"/>
          <p:nvPr/>
        </p:nvSpPr>
        <p:spPr>
          <a:xfrm>
            <a:off x="6002687" y="3288858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Marginal pmf of 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8"/>
          <p:cNvSpPr txBox="1"/>
          <p:nvPr/>
        </p:nvSpPr>
        <p:spPr>
          <a:xfrm>
            <a:off x="3992365" y="932079"/>
            <a:ext cx="3402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611" name="Google Shape;611;p18"/>
          <p:cNvSpPr txBox="1"/>
          <p:nvPr/>
        </p:nvSpPr>
        <p:spPr>
          <a:xfrm>
            <a:off x="4749097" y="940597"/>
            <a:ext cx="3402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612" name="Google Shape;612;p18"/>
          <p:cNvSpPr txBox="1"/>
          <p:nvPr/>
        </p:nvSpPr>
        <p:spPr>
          <a:xfrm>
            <a:off x="2801845" y="1459738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13" name="Google Shape;613;p18"/>
          <p:cNvSpPr txBox="1"/>
          <p:nvPr/>
        </p:nvSpPr>
        <p:spPr>
          <a:xfrm>
            <a:off x="2801845" y="1730135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14" name="Google Shape;614;p18"/>
          <p:cNvSpPr txBox="1"/>
          <p:nvPr/>
        </p:nvSpPr>
        <p:spPr>
          <a:xfrm>
            <a:off x="2808954" y="2000532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9"/>
          <p:cNvSpPr txBox="1"/>
          <p:nvPr/>
        </p:nvSpPr>
        <p:spPr>
          <a:xfrm>
            <a:off x="111925" y="461665"/>
            <a:ext cx="856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toss a coin and draw a ball from a box.  Each ball in a box are labeled A, B and 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9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90" y="1243238"/>
            <a:ext cx="2535584" cy="1246027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9"/>
          <p:cNvSpPr txBox="1"/>
          <p:nvPr/>
        </p:nvSpPr>
        <p:spPr>
          <a:xfrm>
            <a:off x="543141" y="2489265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Contingency table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8725" y="1243237"/>
            <a:ext cx="3008543" cy="1246027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9"/>
          <p:cNvSpPr txBox="1"/>
          <p:nvPr/>
        </p:nvSpPr>
        <p:spPr>
          <a:xfrm>
            <a:off x="3234776" y="2469586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Joint PMF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8085" y="2594373"/>
            <a:ext cx="1223314" cy="15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8725" y="2943997"/>
            <a:ext cx="28289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8578" y="1243236"/>
            <a:ext cx="2817794" cy="12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9"/>
          <p:cNvSpPr txBox="1"/>
          <p:nvPr/>
        </p:nvSpPr>
        <p:spPr>
          <a:xfrm>
            <a:off x="3992365" y="932079"/>
            <a:ext cx="3402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629" name="Google Shape;629;p19"/>
          <p:cNvSpPr txBox="1"/>
          <p:nvPr/>
        </p:nvSpPr>
        <p:spPr>
          <a:xfrm>
            <a:off x="4749097" y="940597"/>
            <a:ext cx="3402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630" name="Google Shape;630;p19"/>
          <p:cNvSpPr txBox="1"/>
          <p:nvPr/>
        </p:nvSpPr>
        <p:spPr>
          <a:xfrm>
            <a:off x="2801845" y="1459738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31" name="Google Shape;631;p19"/>
          <p:cNvSpPr txBox="1"/>
          <p:nvPr/>
        </p:nvSpPr>
        <p:spPr>
          <a:xfrm>
            <a:off x="2801845" y="1730135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32" name="Google Shape;632;p19"/>
          <p:cNvSpPr txBox="1"/>
          <p:nvPr/>
        </p:nvSpPr>
        <p:spPr>
          <a:xfrm>
            <a:off x="2808954" y="2000532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0"/>
          <p:cNvSpPr txBox="1"/>
          <p:nvPr/>
        </p:nvSpPr>
        <p:spPr>
          <a:xfrm>
            <a:off x="111925" y="461665"/>
            <a:ext cx="856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toss a coin and draw a ball from a box.  Each ball in a box are labeled A, B and 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0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90" y="1243238"/>
            <a:ext cx="2535584" cy="1246027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0"/>
          <p:cNvSpPr txBox="1"/>
          <p:nvPr/>
        </p:nvSpPr>
        <p:spPr>
          <a:xfrm>
            <a:off x="543141" y="2489265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Contingency table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8725" y="1243237"/>
            <a:ext cx="3008543" cy="124602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0"/>
          <p:cNvSpPr txBox="1"/>
          <p:nvPr/>
        </p:nvSpPr>
        <p:spPr>
          <a:xfrm>
            <a:off x="3234776" y="2469586"/>
            <a:ext cx="1684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Joint PMF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8085" y="2594373"/>
            <a:ext cx="1223314" cy="15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78725" y="2943997"/>
            <a:ext cx="28289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8578" y="1243236"/>
            <a:ext cx="2817794" cy="12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20"/>
          <p:cNvSpPr txBox="1"/>
          <p:nvPr/>
        </p:nvSpPr>
        <p:spPr>
          <a:xfrm>
            <a:off x="3992365" y="932079"/>
            <a:ext cx="3402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648" name="Google Shape;648;p20"/>
          <p:cNvSpPr txBox="1"/>
          <p:nvPr/>
        </p:nvSpPr>
        <p:spPr>
          <a:xfrm>
            <a:off x="4749097" y="940597"/>
            <a:ext cx="340200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649" name="Google Shape;649;p20"/>
          <p:cNvSpPr txBox="1"/>
          <p:nvPr/>
        </p:nvSpPr>
        <p:spPr>
          <a:xfrm>
            <a:off x="2801845" y="1459738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50" name="Google Shape;650;p20"/>
          <p:cNvSpPr txBox="1"/>
          <p:nvPr/>
        </p:nvSpPr>
        <p:spPr>
          <a:xfrm>
            <a:off x="2801845" y="1730135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51" name="Google Shape;651;p20"/>
          <p:cNvSpPr txBox="1"/>
          <p:nvPr/>
        </p:nvSpPr>
        <p:spPr>
          <a:xfrm>
            <a:off x="2808954" y="2000532"/>
            <a:ext cx="221225" cy="307777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1275" y="1044575"/>
            <a:ext cx="533333" cy="2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270" y="917337"/>
            <a:ext cx="736000" cy="2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4875" y="1652587"/>
            <a:ext cx="14859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7045" y="1519237"/>
            <a:ext cx="28384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61E245D0-C86E-1288-1000-AFE3B1131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edc0f2e6e_0_0">
            <a:extLst>
              <a:ext uri="{FF2B5EF4-FFF2-40B4-BE49-F238E27FC236}">
                <a16:creationId xmlns:a16="http://schemas.microsoft.com/office/drawing/2014/main" id="{EC0115B0-C6E3-DA99-AEFE-90B322E69EB7}"/>
              </a:ext>
            </a:extLst>
          </p:cNvPr>
          <p:cNvSpPr txBox="1"/>
          <p:nvPr/>
        </p:nvSpPr>
        <p:spPr>
          <a:xfrm>
            <a:off x="4572000" y="835803"/>
            <a:ext cx="40758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B.S., M.S. and PhD from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California at Berkeley (UC) Berkeley,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36edc0f2e6e_0_0">
            <a:extLst>
              <a:ext uri="{FF2B5EF4-FFF2-40B4-BE49-F238E27FC236}">
                <a16:creationId xmlns:a16="http://schemas.microsoft.com/office/drawing/2014/main" id="{825E2A87-FB68-CE85-4944-7E27613BFED8}"/>
              </a:ext>
            </a:extLst>
          </p:cNvPr>
          <p:cNvSpPr txBox="1"/>
          <p:nvPr/>
        </p:nvSpPr>
        <p:spPr>
          <a:xfrm>
            <a:off x="4778816" y="395547"/>
            <a:ext cx="2159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Background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pic>
        <p:nvPicPr>
          <p:cNvPr id="4" name="Google Shape;112;g36edc0f2e6e_0_322">
            <a:extLst>
              <a:ext uri="{FF2B5EF4-FFF2-40B4-BE49-F238E27FC236}">
                <a16:creationId xmlns:a16="http://schemas.microsoft.com/office/drawing/2014/main" id="{54944E18-CF19-EA7F-FAED-A034DF919D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25" y="195629"/>
            <a:ext cx="1841482" cy="244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5;g36edc0f2e6e_0_322">
            <a:extLst>
              <a:ext uri="{FF2B5EF4-FFF2-40B4-BE49-F238E27FC236}">
                <a16:creationId xmlns:a16="http://schemas.microsoft.com/office/drawing/2014/main" id="{95375BE1-82F0-D9C3-B1DF-DD1A580D38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8146" y="2571750"/>
            <a:ext cx="3330450" cy="249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3;g36edc0f2e6e_0_330" descr="A person sitting at a desk&#10;&#10;Description automatically generated">
            <a:extLst>
              <a:ext uri="{FF2B5EF4-FFF2-40B4-BE49-F238E27FC236}">
                <a16:creationId xmlns:a16="http://schemas.microsoft.com/office/drawing/2014/main" id="{0B2F3689-4505-1BDF-20C3-C151F371D6A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4573"/>
          <a:stretch/>
        </p:blipFill>
        <p:spPr>
          <a:xfrm>
            <a:off x="2156595" y="195629"/>
            <a:ext cx="1735453" cy="169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4;g36edc0f2e6e_0_330">
            <a:extLst>
              <a:ext uri="{FF2B5EF4-FFF2-40B4-BE49-F238E27FC236}">
                <a16:creationId xmlns:a16="http://schemas.microsoft.com/office/drawing/2014/main" id="{6A16E1CF-1AC5-5843-D7C6-F31DD94DA1E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6199" y="2871536"/>
            <a:ext cx="1584091" cy="201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1;g36edc0f2e6e_0_348" descr="A person standing in front of a picture&#10;&#10;Description automatically generated">
            <a:extLst>
              <a:ext uri="{FF2B5EF4-FFF2-40B4-BE49-F238E27FC236}">
                <a16:creationId xmlns:a16="http://schemas.microsoft.com/office/drawing/2014/main" id="{A9D181A1-5D3E-204C-C4F0-299FC6861D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393" t="10418" r="41712"/>
          <a:stretch/>
        </p:blipFill>
        <p:spPr>
          <a:xfrm>
            <a:off x="6374340" y="2899233"/>
            <a:ext cx="1735454" cy="206798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BF9A8-7608-9D48-703A-4C42A43DD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765" y="1483387"/>
            <a:ext cx="1871662" cy="7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02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22" y="542924"/>
            <a:ext cx="4224878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3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3"/>
          <p:cNvSpPr txBox="1"/>
          <p:nvPr/>
        </p:nvSpPr>
        <p:spPr>
          <a:xfrm>
            <a:off x="4752975" y="933450"/>
            <a:ext cx="19285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BLP and CEF</a:t>
            </a:r>
            <a:endParaRPr/>
          </a:p>
        </p:txBody>
      </p:sp>
      <p:pic>
        <p:nvPicPr>
          <p:cNvPr id="676" name="Google Shape;67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7257" y="1431497"/>
            <a:ext cx="4398168" cy="64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4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2" name="Google Shape;682;p24"/>
          <p:cNvCxnSpPr/>
          <p:nvPr/>
        </p:nvCxnSpPr>
        <p:spPr>
          <a:xfrm>
            <a:off x="214205" y="2235224"/>
            <a:ext cx="87727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83" name="Google Shape;683;p24"/>
          <p:cNvSpPr txBox="1"/>
          <p:nvPr/>
        </p:nvSpPr>
        <p:spPr>
          <a:xfrm>
            <a:off x="2483849" y="3240673"/>
            <a:ext cx="16976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Lagrange multiplier</a:t>
            </a:r>
            <a:endParaRPr/>
          </a:p>
        </p:txBody>
      </p:sp>
      <p:cxnSp>
        <p:nvCxnSpPr>
          <p:cNvPr id="684" name="Google Shape;684;p24"/>
          <p:cNvCxnSpPr/>
          <p:nvPr/>
        </p:nvCxnSpPr>
        <p:spPr>
          <a:xfrm rot="10800000">
            <a:off x="2451147" y="2425954"/>
            <a:ext cx="0" cy="317246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5" name="Google Shape;685;p24"/>
          <p:cNvSpPr txBox="1"/>
          <p:nvPr/>
        </p:nvSpPr>
        <p:spPr>
          <a:xfrm>
            <a:off x="2105777" y="2081335"/>
            <a:ext cx="690741" cy="307777"/>
          </a:xfrm>
          <a:prstGeom prst="rect">
            <a:avLst/>
          </a:prstGeom>
          <a:solidFill>
            <a:srgbClr val="31EAF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1773</a:t>
            </a:r>
            <a:endParaRPr/>
          </a:p>
        </p:txBody>
      </p:sp>
      <p:sp>
        <p:nvSpPr>
          <p:cNvPr id="686" name="Google Shape;686;p24"/>
          <p:cNvSpPr txBox="1"/>
          <p:nvPr/>
        </p:nvSpPr>
        <p:spPr>
          <a:xfrm>
            <a:off x="1033910" y="2081335"/>
            <a:ext cx="690741" cy="307777"/>
          </a:xfrm>
          <a:prstGeom prst="rect">
            <a:avLst/>
          </a:prstGeom>
          <a:solidFill>
            <a:srgbClr val="31EAF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1763</a:t>
            </a:r>
            <a:endParaRPr/>
          </a:p>
        </p:txBody>
      </p:sp>
      <p:sp>
        <p:nvSpPr>
          <p:cNvPr id="687" name="Google Shape;687;p24"/>
          <p:cNvSpPr txBox="1"/>
          <p:nvPr/>
        </p:nvSpPr>
        <p:spPr>
          <a:xfrm>
            <a:off x="631478" y="1279848"/>
            <a:ext cx="14956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Bayes’ theorem</a:t>
            </a:r>
            <a:endParaRPr/>
          </a:p>
        </p:txBody>
      </p:sp>
      <p:cxnSp>
        <p:nvCxnSpPr>
          <p:cNvPr id="688" name="Google Shape;688;p24"/>
          <p:cNvCxnSpPr/>
          <p:nvPr/>
        </p:nvCxnSpPr>
        <p:spPr>
          <a:xfrm>
            <a:off x="1379280" y="1719064"/>
            <a:ext cx="0" cy="30053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9" name="Google Shape;689;p24"/>
          <p:cNvSpPr txBox="1"/>
          <p:nvPr/>
        </p:nvSpPr>
        <p:spPr>
          <a:xfrm>
            <a:off x="2989614" y="3947602"/>
            <a:ext cx="32219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Chebyshev inequality is used to prove the </a:t>
            </a:r>
            <a:r>
              <a:rPr lang="en-US" sz="1400" b="0" i="0" u="sng" strike="noStrike" cap="non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weak law of large numbers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4"/>
          <p:cNvSpPr txBox="1"/>
          <p:nvPr/>
        </p:nvSpPr>
        <p:spPr>
          <a:xfrm>
            <a:off x="4769034" y="2076695"/>
            <a:ext cx="690741" cy="307777"/>
          </a:xfrm>
          <a:prstGeom prst="rect">
            <a:avLst/>
          </a:prstGeom>
          <a:solidFill>
            <a:srgbClr val="31EAF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1845</a:t>
            </a:r>
            <a:endParaRPr/>
          </a:p>
        </p:txBody>
      </p:sp>
      <p:sp>
        <p:nvSpPr>
          <p:cNvPr id="691" name="Google Shape;691;p24"/>
          <p:cNvSpPr txBox="1"/>
          <p:nvPr/>
        </p:nvSpPr>
        <p:spPr>
          <a:xfrm>
            <a:off x="6621074" y="2090860"/>
            <a:ext cx="690741" cy="307777"/>
          </a:xfrm>
          <a:prstGeom prst="rect">
            <a:avLst/>
          </a:prstGeom>
          <a:solidFill>
            <a:srgbClr val="F4FF8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1906</a:t>
            </a:r>
            <a:endParaRPr/>
          </a:p>
        </p:txBody>
      </p:sp>
      <p:sp>
        <p:nvSpPr>
          <p:cNvPr id="692" name="Google Shape;692;p24"/>
          <p:cNvSpPr txBox="1"/>
          <p:nvPr/>
        </p:nvSpPr>
        <p:spPr>
          <a:xfrm>
            <a:off x="5758041" y="2924019"/>
            <a:ext cx="280493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Markov chains were introduced by Russian mathematician Andrey Markov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" name="Google Shape;693;p24"/>
          <p:cNvCxnSpPr/>
          <p:nvPr/>
        </p:nvCxnSpPr>
        <p:spPr>
          <a:xfrm rot="10800000">
            <a:off x="5114403" y="2467678"/>
            <a:ext cx="0" cy="144182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4" name="Google Shape;694;p24"/>
          <p:cNvCxnSpPr/>
          <p:nvPr/>
        </p:nvCxnSpPr>
        <p:spPr>
          <a:xfrm rot="10800000">
            <a:off x="6956918" y="2505778"/>
            <a:ext cx="0" cy="33428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5" name="Google Shape;695;p24"/>
          <p:cNvSpPr txBox="1"/>
          <p:nvPr/>
        </p:nvSpPr>
        <p:spPr>
          <a:xfrm>
            <a:off x="2943341" y="2081335"/>
            <a:ext cx="690741" cy="307777"/>
          </a:xfrm>
          <a:prstGeom prst="rect">
            <a:avLst/>
          </a:prstGeom>
          <a:solidFill>
            <a:srgbClr val="F4FF8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1788</a:t>
            </a:r>
            <a:endParaRPr/>
          </a:p>
        </p:txBody>
      </p:sp>
      <p:sp>
        <p:nvSpPr>
          <p:cNvPr id="696" name="Google Shape;696;p24"/>
          <p:cNvSpPr txBox="1"/>
          <p:nvPr/>
        </p:nvSpPr>
        <p:spPr>
          <a:xfrm>
            <a:off x="574418" y="2805878"/>
            <a:ext cx="23004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Moivre, coin toss, CLT</a:t>
            </a:r>
            <a:endParaRPr/>
          </a:p>
        </p:txBody>
      </p:sp>
      <p:cxnSp>
        <p:nvCxnSpPr>
          <p:cNvPr id="697" name="Google Shape;697;p24"/>
          <p:cNvCxnSpPr/>
          <p:nvPr/>
        </p:nvCxnSpPr>
        <p:spPr>
          <a:xfrm rot="10800000">
            <a:off x="3288711" y="2488632"/>
            <a:ext cx="0" cy="752041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8" name="Google Shape;698;p24"/>
          <p:cNvCxnSpPr/>
          <p:nvPr/>
        </p:nvCxnSpPr>
        <p:spPr>
          <a:xfrm>
            <a:off x="4096497" y="1370811"/>
            <a:ext cx="0" cy="520995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9" name="Google Shape;699;p24"/>
          <p:cNvSpPr txBox="1"/>
          <p:nvPr/>
        </p:nvSpPr>
        <p:spPr>
          <a:xfrm>
            <a:off x="2874884" y="1040559"/>
            <a:ext cx="2760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Cauchy, Eigenvalue analysis</a:t>
            </a:r>
            <a:endParaRPr/>
          </a:p>
        </p:txBody>
      </p:sp>
      <p:sp>
        <p:nvSpPr>
          <p:cNvPr id="700" name="Google Shape;700;p24"/>
          <p:cNvSpPr txBox="1"/>
          <p:nvPr/>
        </p:nvSpPr>
        <p:spPr>
          <a:xfrm>
            <a:off x="3827492" y="2076695"/>
            <a:ext cx="690741" cy="307777"/>
          </a:xfrm>
          <a:prstGeom prst="rect">
            <a:avLst/>
          </a:prstGeom>
          <a:solidFill>
            <a:srgbClr val="F4FF8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1829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50" y="311750"/>
            <a:ext cx="7055625" cy="434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2862" y="59963"/>
            <a:ext cx="4444474" cy="493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39"/>
          <p:cNvSpPr/>
          <p:nvPr/>
        </p:nvSpPr>
        <p:spPr>
          <a:xfrm>
            <a:off x="3248025" y="914400"/>
            <a:ext cx="752475" cy="352425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4981575" y="476250"/>
            <a:ext cx="781050" cy="276225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9"/>
          <p:cNvSpPr/>
          <p:nvPr/>
        </p:nvSpPr>
        <p:spPr>
          <a:xfrm>
            <a:off x="5391150" y="1019175"/>
            <a:ext cx="781050" cy="276225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9"/>
          <p:cNvSpPr/>
          <p:nvPr/>
        </p:nvSpPr>
        <p:spPr>
          <a:xfrm>
            <a:off x="2562224" y="1533525"/>
            <a:ext cx="1438275" cy="428625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9"/>
          <p:cNvSpPr/>
          <p:nvPr/>
        </p:nvSpPr>
        <p:spPr>
          <a:xfrm>
            <a:off x="5453632" y="2129696"/>
            <a:ext cx="505965" cy="276225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9"/>
          <p:cNvSpPr/>
          <p:nvPr/>
        </p:nvSpPr>
        <p:spPr>
          <a:xfrm>
            <a:off x="5497065" y="2810734"/>
            <a:ext cx="505964" cy="222973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9"/>
          <p:cNvSpPr/>
          <p:nvPr/>
        </p:nvSpPr>
        <p:spPr>
          <a:xfrm>
            <a:off x="6015607" y="2137927"/>
            <a:ext cx="505965" cy="276225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9"/>
          <p:cNvSpPr/>
          <p:nvPr/>
        </p:nvSpPr>
        <p:spPr>
          <a:xfrm>
            <a:off x="3089723" y="3464287"/>
            <a:ext cx="882201" cy="428625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9"/>
          <p:cNvSpPr/>
          <p:nvPr/>
        </p:nvSpPr>
        <p:spPr>
          <a:xfrm>
            <a:off x="3819525" y="428625"/>
            <a:ext cx="752475" cy="352425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0"/>
          <p:cNvSpPr txBox="1"/>
          <p:nvPr/>
        </p:nvSpPr>
        <p:spPr>
          <a:xfrm>
            <a:off x="111925" y="579857"/>
            <a:ext cx="337803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Function, f, maps input x to y.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0"/>
          <p:cNvSpPr txBox="1"/>
          <p:nvPr/>
        </p:nvSpPr>
        <p:spPr>
          <a:xfrm>
            <a:off x="3607731" y="-42940"/>
            <a:ext cx="19285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2583" y="695626"/>
            <a:ext cx="1013333" cy="23009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0"/>
          <p:cNvSpPr txBox="1"/>
          <p:nvPr/>
        </p:nvSpPr>
        <p:spPr>
          <a:xfrm>
            <a:off x="111925" y="1189457"/>
            <a:ext cx="438387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will toss a coin, and when we get T, we will call it 1 and 0 if we get H.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8" name="Google Shape;778;p40"/>
          <p:cNvGrpSpPr/>
          <p:nvPr/>
        </p:nvGrpSpPr>
        <p:grpSpPr>
          <a:xfrm>
            <a:off x="5536270" y="1381876"/>
            <a:ext cx="1894286" cy="353794"/>
            <a:chOff x="4804822" y="1372563"/>
            <a:chExt cx="1894286" cy="353794"/>
          </a:xfrm>
        </p:grpSpPr>
        <p:grpSp>
          <p:nvGrpSpPr>
            <p:cNvPr id="779" name="Google Shape;779;p40"/>
            <p:cNvGrpSpPr/>
            <p:nvPr/>
          </p:nvGrpSpPr>
          <p:grpSpPr>
            <a:xfrm>
              <a:off x="4804822" y="1387803"/>
              <a:ext cx="1059905" cy="338554"/>
              <a:chOff x="4804822" y="1387803"/>
              <a:chExt cx="1059905" cy="338554"/>
            </a:xfrm>
          </p:grpSpPr>
          <p:pic>
            <p:nvPicPr>
              <p:cNvPr id="780" name="Google Shape;780;p4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639203" y="1492487"/>
                <a:ext cx="225524" cy="1325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1" name="Google Shape;781;p40"/>
              <p:cNvSpPr txBox="1"/>
              <p:nvPr/>
            </p:nvSpPr>
            <p:spPr>
              <a:xfrm>
                <a:off x="4804822" y="1387803"/>
                <a:ext cx="90922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X:{T,H}</a:t>
                </a:r>
                <a:endParaRPr/>
              </a:p>
            </p:txBody>
          </p:sp>
        </p:grpSp>
        <p:sp>
          <p:nvSpPr>
            <p:cNvPr id="782" name="Google Shape;782;p40"/>
            <p:cNvSpPr txBox="1"/>
            <p:nvPr/>
          </p:nvSpPr>
          <p:spPr>
            <a:xfrm>
              <a:off x="5864727" y="1372563"/>
              <a:ext cx="8343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{1,0}</a:t>
              </a:r>
              <a:endParaRPr/>
            </a:p>
          </p:txBody>
        </p:sp>
      </p:grpSp>
      <p:sp>
        <p:nvSpPr>
          <p:cNvPr id="783" name="Google Shape;783;p40"/>
          <p:cNvSpPr txBox="1"/>
          <p:nvPr/>
        </p:nvSpPr>
        <p:spPr>
          <a:xfrm>
            <a:off x="111925" y="2476778"/>
            <a:ext cx="50468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Mapping a vector of size 5 to vector of size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4" name="Google Shape;78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3833" y="3205192"/>
            <a:ext cx="975238" cy="2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35841" y="2535438"/>
            <a:ext cx="1377524" cy="21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B1437-8693-C488-151A-1BFAF17D8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5BCEA-BDBE-8E62-6E3C-6AAECBDF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93" y="0"/>
            <a:ext cx="84234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04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30DB2-27F0-1EAC-3911-F34FA36F5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9FFB6-489F-8D1A-506B-18905FEAD28D}"/>
              </a:ext>
            </a:extLst>
          </p:cNvPr>
          <p:cNvSpPr txBox="1"/>
          <p:nvPr/>
        </p:nvSpPr>
        <p:spPr>
          <a:xfrm>
            <a:off x="167877" y="928688"/>
            <a:ext cx="88082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Domain and Codomain,  basis, subspace, hyperplane</a:t>
            </a:r>
          </a:p>
          <a:p>
            <a:r>
              <a:rPr lang="en-US" sz="2000" dirty="0"/>
              <a:t>vector, norm, orthogonal, orthogonal complement subspace, </a:t>
            </a:r>
          </a:p>
          <a:p>
            <a:r>
              <a:rPr lang="en-US" sz="2000" dirty="0"/>
              <a:t>projection, error, residual, span, decomposition, rank of matrix</a:t>
            </a:r>
          </a:p>
          <a:p>
            <a:r>
              <a:rPr lang="en-US" sz="2000" dirty="0"/>
              <a:t>linear combination, null space, row space, column space, left null space,</a:t>
            </a:r>
          </a:p>
          <a:p>
            <a:r>
              <a:rPr lang="en-US" sz="2000" dirty="0"/>
              <a:t>changes of basis, principal component, singular value decomposition,</a:t>
            </a:r>
          </a:p>
          <a:p>
            <a:r>
              <a:rPr lang="en-US" sz="2000" dirty="0"/>
              <a:t>matrix, gram Schmit process,  gram matrix, singular and nonsingular matrix, </a:t>
            </a:r>
          </a:p>
          <a:p>
            <a:r>
              <a:rPr lang="en-US" sz="2000" dirty="0"/>
              <a:t>eigen value, eigen vector and eigen decomposition, orthonormalization,    </a:t>
            </a:r>
          </a:p>
        </p:txBody>
      </p:sp>
    </p:spTree>
    <p:extLst>
      <p:ext uri="{BB962C8B-B14F-4D97-AF65-F5344CB8AC3E}">
        <p14:creationId xmlns:p14="http://schemas.microsoft.com/office/powerpoint/2010/main" val="397642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5B7FA6F-1FE6-346C-7641-30979060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781" y="-85725"/>
            <a:ext cx="45069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96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8AE69290-9A02-8B81-E7D7-07B0419F4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edc0f2e6e_0_587">
            <a:extLst>
              <a:ext uri="{FF2B5EF4-FFF2-40B4-BE49-F238E27FC236}">
                <a16:creationId xmlns:a16="http://schemas.microsoft.com/office/drawing/2014/main" id="{4A2D3F3A-7439-1899-20E9-D273A9F329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92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700"/>
              <a:t>Chapter 1~3: FUNDAMENTAL FOUR SUBSPACES</a:t>
            </a:r>
            <a:endParaRPr sz="2700"/>
          </a:p>
        </p:txBody>
      </p:sp>
      <p:pic>
        <p:nvPicPr>
          <p:cNvPr id="314" name="Google Shape;314;g36edc0f2e6e_0_587">
            <a:extLst>
              <a:ext uri="{FF2B5EF4-FFF2-40B4-BE49-F238E27FC236}">
                <a16:creationId xmlns:a16="http://schemas.microsoft.com/office/drawing/2014/main" id="{13A5DA7A-D553-69DF-0C5C-C00AE2F9DA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487" y="2670750"/>
            <a:ext cx="2127504" cy="6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6edc0f2e6e_0_587">
            <a:extLst>
              <a:ext uri="{FF2B5EF4-FFF2-40B4-BE49-F238E27FC236}">
                <a16:creationId xmlns:a16="http://schemas.microsoft.com/office/drawing/2014/main" id="{1279F012-0154-3269-D182-F0B930F380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5625" y="4069650"/>
            <a:ext cx="897825" cy="6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6edc0f2e6e_0_587">
            <a:extLst>
              <a:ext uri="{FF2B5EF4-FFF2-40B4-BE49-F238E27FC236}">
                <a16:creationId xmlns:a16="http://schemas.microsoft.com/office/drawing/2014/main" id="{99D403C6-21E8-3456-7DAD-108514BB946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17342" y="4069650"/>
            <a:ext cx="698308" cy="6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6edc0f2e6e_0_587">
            <a:extLst>
              <a:ext uri="{FF2B5EF4-FFF2-40B4-BE49-F238E27FC236}">
                <a16:creationId xmlns:a16="http://schemas.microsoft.com/office/drawing/2014/main" id="{D9057367-0FC5-0565-FA8B-6B5F8AF37F6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8475" y="3370200"/>
            <a:ext cx="2049422" cy="6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6edc0f2e6e_0_587">
            <a:extLst>
              <a:ext uri="{FF2B5EF4-FFF2-40B4-BE49-F238E27FC236}">
                <a16:creationId xmlns:a16="http://schemas.microsoft.com/office/drawing/2014/main" id="{EC1753B5-8611-5789-E092-8E631785A3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50" y="906409"/>
            <a:ext cx="2390700" cy="172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6edc0f2e6e_0_587">
            <a:extLst>
              <a:ext uri="{FF2B5EF4-FFF2-40B4-BE49-F238E27FC236}">
                <a16:creationId xmlns:a16="http://schemas.microsoft.com/office/drawing/2014/main" id="{346201A5-D67F-454C-DDBB-E18F31BDCBB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55500" y="982600"/>
            <a:ext cx="3281290" cy="3744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409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7A31F2CE-939C-F0C1-185E-038ED652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edc0f2e6e_0_597">
            <a:extLst>
              <a:ext uri="{FF2B5EF4-FFF2-40B4-BE49-F238E27FC236}">
                <a16:creationId xmlns:a16="http://schemas.microsoft.com/office/drawing/2014/main" id="{8DCFA6CE-9E47-3D27-77B9-BD2CD1A809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Chapter 4: Solving SYSTEMS OF EQuATIONS</a:t>
            </a:r>
            <a:endParaRPr sz="2700"/>
          </a:p>
        </p:txBody>
      </p:sp>
      <p:pic>
        <p:nvPicPr>
          <p:cNvPr id="325" name="Google Shape;325;g36edc0f2e6e_0_597">
            <a:extLst>
              <a:ext uri="{FF2B5EF4-FFF2-40B4-BE49-F238E27FC236}">
                <a16:creationId xmlns:a16="http://schemas.microsoft.com/office/drawing/2014/main" id="{1627372B-4DF5-C862-4E3E-B92FCA56A1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9026" y="899650"/>
            <a:ext cx="4325926" cy="40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6edc0f2e6e_0_597">
            <a:extLst>
              <a:ext uri="{FF2B5EF4-FFF2-40B4-BE49-F238E27FC236}">
                <a16:creationId xmlns:a16="http://schemas.microsoft.com/office/drawing/2014/main" id="{4853EC5E-25FE-2E6A-1CC5-174E8132C9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8138" y="2204713"/>
            <a:ext cx="754836" cy="7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6edc0f2e6e_0_597">
            <a:extLst>
              <a:ext uri="{FF2B5EF4-FFF2-40B4-BE49-F238E27FC236}">
                <a16:creationId xmlns:a16="http://schemas.microsoft.com/office/drawing/2014/main" id="{49E962A9-F79F-EBB5-FBF6-88C6017C5C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4825" y="2232250"/>
            <a:ext cx="593325" cy="6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6edc0f2e6e_0_597">
            <a:extLst>
              <a:ext uri="{FF2B5EF4-FFF2-40B4-BE49-F238E27FC236}">
                <a16:creationId xmlns:a16="http://schemas.microsoft.com/office/drawing/2014/main" id="{D76C5F75-6BAF-4A26-D5E8-796CE32F266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29810" y="1130395"/>
            <a:ext cx="890600" cy="749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14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edc0f2e6e_0_0"/>
          <p:cNvSpPr txBox="1"/>
          <p:nvPr/>
        </p:nvSpPr>
        <p:spPr>
          <a:xfrm>
            <a:off x="4572000" y="835803"/>
            <a:ext cx="4075800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B.S., M.S. and PhD from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California at Berkeley (UC) Berkeley,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Senior Staff Data Scientist at Cepheid, part of Danaher operating company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3" name="Google Shape;73;g36edc0f2e6e_0_0"/>
          <p:cNvSpPr txBox="1"/>
          <p:nvPr/>
        </p:nvSpPr>
        <p:spPr>
          <a:xfrm>
            <a:off x="4778816" y="395547"/>
            <a:ext cx="2159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Background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pic>
        <p:nvPicPr>
          <p:cNvPr id="74" name="Google Shape;74;g36edc0f2e6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406" y="733737"/>
            <a:ext cx="4147593" cy="2798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g36edc0f2e6e_0_0"/>
          <p:cNvGrpSpPr/>
          <p:nvPr/>
        </p:nvGrpSpPr>
        <p:grpSpPr>
          <a:xfrm>
            <a:off x="217589" y="1671434"/>
            <a:ext cx="487511" cy="461672"/>
            <a:chOff x="4525820" y="1059826"/>
            <a:chExt cx="3006437" cy="2705792"/>
          </a:xfrm>
        </p:grpSpPr>
        <p:pic>
          <p:nvPicPr>
            <p:cNvPr id="76" name="Google Shape;76;g36edc0f2e6e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25820" y="1059826"/>
              <a:ext cx="3006437" cy="2705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g36edc0f2e6e_0_0" descr="A white ghost with a smil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30282" t="32934" r="27364" b="60856"/>
            <a:stretch/>
          </p:blipFill>
          <p:spPr>
            <a:xfrm>
              <a:off x="5531413" y="1967346"/>
              <a:ext cx="939834" cy="175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252;g36edc0f2e6e_0_448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A545A96-B560-FE56-185F-2959E4BAB2E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54694" y="2627660"/>
            <a:ext cx="1353582" cy="74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4;g36edc0f2e6e_0_448">
            <a:extLst>
              <a:ext uri="{FF2B5EF4-FFF2-40B4-BE49-F238E27FC236}">
                <a16:creationId xmlns:a16="http://schemas.microsoft.com/office/drawing/2014/main" id="{6816C532-EB16-B2FE-70FA-39DD6E857F4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30129" y="2571751"/>
            <a:ext cx="1353581" cy="74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F9C6F352-FA2B-91BF-F593-69D9D494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36edc0f2e6e_0_605">
            <a:extLst>
              <a:ext uri="{FF2B5EF4-FFF2-40B4-BE49-F238E27FC236}">
                <a16:creationId xmlns:a16="http://schemas.microsoft.com/office/drawing/2014/main" id="{20DD175F-1434-95FF-74B3-6698549DE5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97" y="1228672"/>
            <a:ext cx="4373826" cy="24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6edc0f2e6e_0_605">
            <a:extLst>
              <a:ext uri="{FF2B5EF4-FFF2-40B4-BE49-F238E27FC236}">
                <a16:creationId xmlns:a16="http://schemas.microsoft.com/office/drawing/2014/main" id="{0677C2A6-69A7-B57F-B6C5-212AF77668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1575" y="1300775"/>
            <a:ext cx="4010725" cy="18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6edc0f2e6e_0_605">
            <a:extLst>
              <a:ext uri="{FF2B5EF4-FFF2-40B4-BE49-F238E27FC236}">
                <a16:creationId xmlns:a16="http://schemas.microsoft.com/office/drawing/2014/main" id="{88DF6727-B2EA-C668-2F14-4944EE5CA8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Chapter 4: LINEAR PROGRAMMING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378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ABAA5B5B-ABD2-B10F-CEB1-E09CCB8B3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edc0f2e6e_0_611">
            <a:extLst>
              <a:ext uri="{FF2B5EF4-FFF2-40B4-BE49-F238E27FC236}">
                <a16:creationId xmlns:a16="http://schemas.microsoft.com/office/drawing/2014/main" id="{5F19AC99-8BC0-A9A9-D563-D9F8F3D165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Chapter 5: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Eigen EVERYTHING and MARKOV CHAIN</a:t>
            </a:r>
            <a:endParaRPr/>
          </a:p>
        </p:txBody>
      </p:sp>
      <p:pic>
        <p:nvPicPr>
          <p:cNvPr id="341" name="Google Shape;341;g36edc0f2e6e_0_611">
            <a:extLst>
              <a:ext uri="{FF2B5EF4-FFF2-40B4-BE49-F238E27FC236}">
                <a16:creationId xmlns:a16="http://schemas.microsoft.com/office/drawing/2014/main" id="{9E4BDA18-F2E4-A124-8D8D-B580F7CF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675" y="2413863"/>
            <a:ext cx="33813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6edc0f2e6e_0_611">
            <a:extLst>
              <a:ext uri="{FF2B5EF4-FFF2-40B4-BE49-F238E27FC236}">
                <a16:creationId xmlns:a16="http://schemas.microsoft.com/office/drawing/2014/main" id="{9100EB20-C807-9139-309B-04E2505B03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620" y="2413863"/>
            <a:ext cx="258038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6edc0f2e6e_0_611">
            <a:extLst>
              <a:ext uri="{FF2B5EF4-FFF2-40B4-BE49-F238E27FC236}">
                <a16:creationId xmlns:a16="http://schemas.microsoft.com/office/drawing/2014/main" id="{6B2F34EC-8F81-8595-C5CC-8138ED2CB9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675" y="3598025"/>
            <a:ext cx="3061102" cy="10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36edc0f2e6e_0_611">
            <a:extLst>
              <a:ext uri="{FF2B5EF4-FFF2-40B4-BE49-F238E27FC236}">
                <a16:creationId xmlns:a16="http://schemas.microsoft.com/office/drawing/2014/main" id="{9B94EF34-DC57-D5D0-DD86-263FC683C8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5976" y="1188125"/>
            <a:ext cx="5796075" cy="9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6edc0f2e6e_0_611">
            <a:extLst>
              <a:ext uri="{FF2B5EF4-FFF2-40B4-BE49-F238E27FC236}">
                <a16:creationId xmlns:a16="http://schemas.microsoft.com/office/drawing/2014/main" id="{A238EF42-1924-E7FE-133A-CDF9061B63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68175" y="3756375"/>
            <a:ext cx="4571000" cy="122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6edc0f2e6e_0_611">
            <a:extLst>
              <a:ext uri="{FF2B5EF4-FFF2-40B4-BE49-F238E27FC236}">
                <a16:creationId xmlns:a16="http://schemas.microsoft.com/office/drawing/2014/main" id="{2112BE71-0672-518C-45FE-EFE3CC2B402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30041" y="1188124"/>
            <a:ext cx="867507" cy="80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533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9DDF01D8-AF5C-FB6F-169A-A509F4FDA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6edc0f2e6e_0_621">
            <a:extLst>
              <a:ext uri="{FF2B5EF4-FFF2-40B4-BE49-F238E27FC236}">
                <a16:creationId xmlns:a16="http://schemas.microsoft.com/office/drawing/2014/main" id="{EDF61C93-034D-96A2-1F3E-1D10C864EB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465" y="700625"/>
            <a:ext cx="4467910" cy="42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6edc0f2e6e_0_621">
            <a:extLst>
              <a:ext uri="{FF2B5EF4-FFF2-40B4-BE49-F238E27FC236}">
                <a16:creationId xmlns:a16="http://schemas.microsoft.com/office/drawing/2014/main" id="{4AD3C1D4-758A-1CAE-C01C-6D0DB1D66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0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Chapter 6:  SVD and PCA</a:t>
            </a:r>
            <a:endParaRPr/>
          </a:p>
        </p:txBody>
      </p:sp>
      <p:pic>
        <p:nvPicPr>
          <p:cNvPr id="353" name="Google Shape;353;g36edc0f2e6e_0_621">
            <a:extLst>
              <a:ext uri="{FF2B5EF4-FFF2-40B4-BE49-F238E27FC236}">
                <a16:creationId xmlns:a16="http://schemas.microsoft.com/office/drawing/2014/main" id="{97E7860F-6494-8A9D-45FB-74C84B2369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8225" y="700625"/>
            <a:ext cx="3472675" cy="4297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509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9"/>
          <p:cNvSpPr txBox="1"/>
          <p:nvPr/>
        </p:nvSpPr>
        <p:spPr>
          <a:xfrm>
            <a:off x="3590051" y="0"/>
            <a:ext cx="17657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Denoising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Google Shape;86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49" y="892628"/>
            <a:ext cx="3365385" cy="215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5081" y="798285"/>
            <a:ext cx="5138919" cy="3779157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9"/>
          <p:cNvSpPr txBox="1"/>
          <p:nvPr/>
        </p:nvSpPr>
        <p:spPr>
          <a:xfrm>
            <a:off x="2361627" y="4657045"/>
            <a:ext cx="5084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https://mbernste.github.io/posts/rna_seq_basics/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6291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8831" y="1005840"/>
            <a:ext cx="2246338" cy="277368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42"/>
          <p:cNvSpPr txBox="1"/>
          <p:nvPr/>
        </p:nvSpPr>
        <p:spPr>
          <a:xfrm>
            <a:off x="3177541" y="0"/>
            <a:ext cx="3040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Avocado experiment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3"/>
          <p:cNvSpPr txBox="1"/>
          <p:nvPr/>
        </p:nvSpPr>
        <p:spPr>
          <a:xfrm>
            <a:off x="3177541" y="0"/>
            <a:ext cx="3040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Avocado experiment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4042" y="1919478"/>
            <a:ext cx="754135" cy="112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2671" y="1919478"/>
            <a:ext cx="833564" cy="112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8141" y="1919478"/>
            <a:ext cx="1323895" cy="112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4839" y="1900229"/>
            <a:ext cx="852021" cy="11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3"/>
          <p:cNvSpPr txBox="1"/>
          <p:nvPr/>
        </p:nvSpPr>
        <p:spPr>
          <a:xfrm>
            <a:off x="1663508" y="1592452"/>
            <a:ext cx="13238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 1</a:t>
            </a:r>
            <a:endParaRPr/>
          </a:p>
        </p:txBody>
      </p:sp>
      <p:sp>
        <p:nvSpPr>
          <p:cNvPr id="808" name="Google Shape;808;p43"/>
          <p:cNvSpPr txBox="1"/>
          <p:nvPr/>
        </p:nvSpPr>
        <p:spPr>
          <a:xfrm>
            <a:off x="6294839" y="1569237"/>
            <a:ext cx="9350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endParaRPr/>
          </a:p>
        </p:txBody>
      </p:sp>
      <p:sp>
        <p:nvSpPr>
          <p:cNvPr id="809" name="Google Shape;809;p43"/>
          <p:cNvSpPr txBox="1"/>
          <p:nvPr/>
        </p:nvSpPr>
        <p:spPr>
          <a:xfrm>
            <a:off x="3046566" y="1592452"/>
            <a:ext cx="13238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 2</a:t>
            </a:r>
            <a:endParaRPr/>
          </a:p>
        </p:txBody>
      </p:sp>
      <p:sp>
        <p:nvSpPr>
          <p:cNvPr id="810" name="Google Shape;810;p43"/>
          <p:cNvSpPr txBox="1"/>
          <p:nvPr/>
        </p:nvSpPr>
        <p:spPr>
          <a:xfrm>
            <a:off x="4568140" y="1571869"/>
            <a:ext cx="13238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 3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375" y="752475"/>
            <a:ext cx="847725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4"/>
          <p:cNvSpPr txBox="1"/>
          <p:nvPr/>
        </p:nvSpPr>
        <p:spPr>
          <a:xfrm>
            <a:off x="3177541" y="0"/>
            <a:ext cx="3040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Avocado experiment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640286"/>
            <a:ext cx="7573091" cy="415243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5"/>
          <p:cNvSpPr txBox="1"/>
          <p:nvPr/>
        </p:nvSpPr>
        <p:spPr>
          <a:xfrm>
            <a:off x="3177541" y="0"/>
            <a:ext cx="3040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Avocado experiment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6"/>
          <p:cNvSpPr txBox="1"/>
          <p:nvPr/>
        </p:nvSpPr>
        <p:spPr>
          <a:xfrm>
            <a:off x="3177541" y="0"/>
            <a:ext cx="3040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Avocado experiment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029" y="648236"/>
            <a:ext cx="7293321" cy="402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7"/>
          <p:cNvSpPr txBox="1"/>
          <p:nvPr/>
        </p:nvSpPr>
        <p:spPr>
          <a:xfrm>
            <a:off x="3177541" y="0"/>
            <a:ext cx="3040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Avocado experiment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4" name="Google Shape;83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59" y="461665"/>
            <a:ext cx="7724882" cy="152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1436" y="2315659"/>
            <a:ext cx="5641127" cy="225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8A5A393-5101-127D-3E84-4D85EFA8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edc0f2e6e_0_0">
            <a:extLst>
              <a:ext uri="{FF2B5EF4-FFF2-40B4-BE49-F238E27FC236}">
                <a16:creationId xmlns:a16="http://schemas.microsoft.com/office/drawing/2014/main" id="{27840B63-0E1F-9515-6106-313A20B4DC37}"/>
              </a:ext>
            </a:extLst>
          </p:cNvPr>
          <p:cNvSpPr txBox="1"/>
          <p:nvPr/>
        </p:nvSpPr>
        <p:spPr>
          <a:xfrm>
            <a:off x="4572000" y="835803"/>
            <a:ext cx="4075800" cy="200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B.S., M.S. and PhD from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California at Berkeley (UC) Berkeley,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Senior Staff Data Scientist at Cepheid, part of Danaher operating company</a:t>
            </a:r>
            <a:endParaRPr dirty="0">
              <a:solidFill>
                <a:schemeClr val="dk1"/>
              </a:solidFill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Teach graduate level stat/prob at UCB school of information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3" name="Google Shape;73;g36edc0f2e6e_0_0">
            <a:extLst>
              <a:ext uri="{FF2B5EF4-FFF2-40B4-BE49-F238E27FC236}">
                <a16:creationId xmlns:a16="http://schemas.microsoft.com/office/drawing/2014/main" id="{2443EE5D-3B0B-73D6-7195-2FBA71FB2A2F}"/>
              </a:ext>
            </a:extLst>
          </p:cNvPr>
          <p:cNvSpPr txBox="1"/>
          <p:nvPr/>
        </p:nvSpPr>
        <p:spPr>
          <a:xfrm>
            <a:off x="4778816" y="395547"/>
            <a:ext cx="2159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Background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/>
          </a:p>
        </p:txBody>
      </p:sp>
      <p:pic>
        <p:nvPicPr>
          <p:cNvPr id="74" name="Google Shape;74;g36edc0f2e6e_0_0">
            <a:extLst>
              <a:ext uri="{FF2B5EF4-FFF2-40B4-BE49-F238E27FC236}">
                <a16:creationId xmlns:a16="http://schemas.microsoft.com/office/drawing/2014/main" id="{ABB0900B-0368-E1FC-39AD-9B53CE039A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406" y="733737"/>
            <a:ext cx="4147593" cy="2798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g36edc0f2e6e_0_0">
            <a:extLst>
              <a:ext uri="{FF2B5EF4-FFF2-40B4-BE49-F238E27FC236}">
                <a16:creationId xmlns:a16="http://schemas.microsoft.com/office/drawing/2014/main" id="{3EDB2592-B052-DAA5-ACE1-E2EEF49EE5C4}"/>
              </a:ext>
            </a:extLst>
          </p:cNvPr>
          <p:cNvGrpSpPr/>
          <p:nvPr/>
        </p:nvGrpSpPr>
        <p:grpSpPr>
          <a:xfrm>
            <a:off x="303136" y="1899105"/>
            <a:ext cx="372197" cy="337683"/>
            <a:chOff x="4525820" y="1059826"/>
            <a:chExt cx="3006437" cy="2705792"/>
          </a:xfrm>
        </p:grpSpPr>
        <p:pic>
          <p:nvPicPr>
            <p:cNvPr id="76" name="Google Shape;76;g36edc0f2e6e_0_0">
              <a:extLst>
                <a:ext uri="{FF2B5EF4-FFF2-40B4-BE49-F238E27FC236}">
                  <a16:creationId xmlns:a16="http://schemas.microsoft.com/office/drawing/2014/main" id="{8D081DB9-728D-86C1-2AD2-43A2B66E9F4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25820" y="1059826"/>
              <a:ext cx="3006437" cy="2705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g36edc0f2e6e_0_0" descr="A white ghost with a smile&#10;&#10;Description automatically generated">
              <a:extLst>
                <a:ext uri="{FF2B5EF4-FFF2-40B4-BE49-F238E27FC236}">
                  <a16:creationId xmlns:a16="http://schemas.microsoft.com/office/drawing/2014/main" id="{01266686-EE79-BE5B-04C6-D07362852F0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0282" t="32934" r="27364" b="60856"/>
            <a:stretch/>
          </p:blipFill>
          <p:spPr>
            <a:xfrm>
              <a:off x="5531413" y="1967346"/>
              <a:ext cx="939834" cy="175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" name="Google Shape;78;g36edc0f2e6e_0_0" descr="A logo of a university&#10;&#10;Description automatically generated">
            <a:extLst>
              <a:ext uri="{FF2B5EF4-FFF2-40B4-BE49-F238E27FC236}">
                <a16:creationId xmlns:a16="http://schemas.microsoft.com/office/drawing/2014/main" id="{0D3DCDA0-F059-B1E0-5083-3DB7D91A25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34257" y="3348289"/>
            <a:ext cx="805047" cy="84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75;g36edc0f2e6e_0_118">
            <a:extLst>
              <a:ext uri="{FF2B5EF4-FFF2-40B4-BE49-F238E27FC236}">
                <a16:creationId xmlns:a16="http://schemas.microsoft.com/office/drawing/2014/main" id="{B18DF42C-C3A8-4C70-987F-2FF54B6D7F0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51178" y="3301140"/>
            <a:ext cx="648039" cy="97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78;g36edc0f2e6e_0_118">
            <a:extLst>
              <a:ext uri="{FF2B5EF4-FFF2-40B4-BE49-F238E27FC236}">
                <a16:creationId xmlns:a16="http://schemas.microsoft.com/office/drawing/2014/main" id="{D0A6F979-E963-E783-1B2F-C73CB96BBAC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73654" y="3214111"/>
            <a:ext cx="1003777" cy="109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9;g36edc0f2e6e_0_118">
            <a:extLst>
              <a:ext uri="{FF2B5EF4-FFF2-40B4-BE49-F238E27FC236}">
                <a16:creationId xmlns:a16="http://schemas.microsoft.com/office/drawing/2014/main" id="{B2E5F7E2-A0B3-DB31-A77E-070780FB71A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27827" y="3290711"/>
            <a:ext cx="842242" cy="954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470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8"/>
          <p:cNvSpPr txBox="1"/>
          <p:nvPr/>
        </p:nvSpPr>
        <p:spPr>
          <a:xfrm>
            <a:off x="3177541" y="0"/>
            <a:ext cx="3040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Avocado experiment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626" y="691444"/>
            <a:ext cx="4040748" cy="376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F31D36CB-F86C-F01B-AE2D-E2E663A1D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36ea93adebe_0_30">
            <a:extLst>
              <a:ext uri="{FF2B5EF4-FFF2-40B4-BE49-F238E27FC236}">
                <a16:creationId xmlns:a16="http://schemas.microsoft.com/office/drawing/2014/main" id="{FE09780B-533F-C2F5-5921-E923701472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73" y="543139"/>
            <a:ext cx="4300771" cy="215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55;p38">
            <a:extLst>
              <a:ext uri="{FF2B5EF4-FFF2-40B4-BE49-F238E27FC236}">
                <a16:creationId xmlns:a16="http://schemas.microsoft.com/office/drawing/2014/main" id="{AA222B68-5187-931D-3BC9-7DCCFCA3C0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488138"/>
            <a:ext cx="4479527" cy="28050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49;p37">
            <a:extLst>
              <a:ext uri="{FF2B5EF4-FFF2-40B4-BE49-F238E27FC236}">
                <a16:creationId xmlns:a16="http://schemas.microsoft.com/office/drawing/2014/main" id="{01D5013D-E1E0-54BA-5091-C1C68C7592DF}"/>
              </a:ext>
            </a:extLst>
          </p:cNvPr>
          <p:cNvSpPr txBox="1"/>
          <p:nvPr/>
        </p:nvSpPr>
        <p:spPr>
          <a:xfrm>
            <a:off x="242870" y="3645639"/>
            <a:ext cx="5518537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humans find easy, AI find it hard.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humans find it hard, AI find it easy.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 provides most likely answer.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Guessing what is the most natural thing to say next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1796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36edc0f2e6e_0_5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950" y="717012"/>
            <a:ext cx="5460099" cy="312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004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8"/>
          <p:cNvSpPr txBox="1">
            <a:spLocks noGrp="1"/>
          </p:cNvSpPr>
          <p:nvPr>
            <p:ph type="title"/>
          </p:nvPr>
        </p:nvSpPr>
        <p:spPr>
          <a:xfrm>
            <a:off x="194925" y="334150"/>
            <a:ext cx="85206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Thank you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Q &amp; A</a:t>
            </a:r>
            <a:endParaRPr/>
          </a:p>
        </p:txBody>
      </p:sp>
      <p:pic>
        <p:nvPicPr>
          <p:cNvPr id="853" name="Google Shape;85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7485" y="2575125"/>
            <a:ext cx="1508790" cy="13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7275" y="2727525"/>
            <a:ext cx="1219725" cy="125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86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C73ED43-5723-E43C-FDFF-9E3CC9E60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8977A5B-0145-25A3-9076-64022774D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0"/>
            <a:ext cx="84201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8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B1813E08-6D3C-B7E0-958E-EFC688AF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36edc0f2e6e_0_605">
            <a:extLst>
              <a:ext uri="{FF2B5EF4-FFF2-40B4-BE49-F238E27FC236}">
                <a16:creationId xmlns:a16="http://schemas.microsoft.com/office/drawing/2014/main" id="{B5E0E7D9-086C-95E7-7003-BDFB767641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557" y="1051475"/>
            <a:ext cx="6110886" cy="33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E4BC28-398D-F721-D39A-041FFB8A191E}"/>
              </a:ext>
            </a:extLst>
          </p:cNvPr>
          <p:cNvSpPr txBox="1"/>
          <p:nvPr/>
        </p:nvSpPr>
        <p:spPr>
          <a:xfrm>
            <a:off x="1855397" y="170798"/>
            <a:ext cx="543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to study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133883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21D2F608-EEE7-8795-F20A-A017E3CB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182B2-D828-19BD-E2EF-0D1D0A7B5A50}"/>
              </a:ext>
            </a:extLst>
          </p:cNvPr>
          <p:cNvSpPr txBox="1"/>
          <p:nvPr/>
        </p:nvSpPr>
        <p:spPr>
          <a:xfrm>
            <a:off x="1960575" y="454268"/>
            <a:ext cx="480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 Language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E2E65-9BA4-9379-E483-12C9BBDBDF14}"/>
              </a:ext>
            </a:extLst>
          </p:cNvPr>
          <p:cNvSpPr txBox="1"/>
          <p:nvPr/>
        </p:nvSpPr>
        <p:spPr>
          <a:xfrm>
            <a:off x="379282" y="2279362"/>
            <a:ext cx="272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Generative AI</a:t>
            </a:r>
          </a:p>
        </p:txBody>
      </p:sp>
      <p:pic>
        <p:nvPicPr>
          <p:cNvPr id="4" name="Google Shape;760;p39">
            <a:extLst>
              <a:ext uri="{FF2B5EF4-FFF2-40B4-BE49-F238E27FC236}">
                <a16:creationId xmlns:a16="http://schemas.microsoft.com/office/drawing/2014/main" id="{ECFBF1C7-43B8-704D-F3AB-3755BA143B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8283" y="1749926"/>
            <a:ext cx="2405965" cy="29393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6EC97-E7DA-749F-6D53-DA837F96492F}"/>
              </a:ext>
            </a:extLst>
          </p:cNvPr>
          <p:cNvSpPr txBox="1"/>
          <p:nvPr/>
        </p:nvSpPr>
        <p:spPr>
          <a:xfrm>
            <a:off x="6517676" y="1380594"/>
            <a:ext cx="13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rest..</a:t>
            </a:r>
          </a:p>
        </p:txBody>
      </p:sp>
      <p:pic>
        <p:nvPicPr>
          <p:cNvPr id="6" name="Google Shape;142;g36edc0f2e6e_0_348">
            <a:extLst>
              <a:ext uri="{FF2B5EF4-FFF2-40B4-BE49-F238E27FC236}">
                <a16:creationId xmlns:a16="http://schemas.microsoft.com/office/drawing/2014/main" id="{87AAF5B6-E244-0773-0A99-3F0EC63077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335" y="533024"/>
            <a:ext cx="1209649" cy="10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3;g36edc0f2e6e_0_348" descr="A cartoon of a ghost&#10;&#10;Description automatically generated">
            <a:extLst>
              <a:ext uri="{FF2B5EF4-FFF2-40B4-BE49-F238E27FC236}">
                <a16:creationId xmlns:a16="http://schemas.microsoft.com/office/drawing/2014/main" id="{A25CF97C-61CB-2865-0BFA-07874B56E0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5718" y="2391647"/>
            <a:ext cx="975643" cy="9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4;g36edc0f2e6e_0_348">
            <a:extLst>
              <a:ext uri="{FF2B5EF4-FFF2-40B4-BE49-F238E27FC236}">
                <a16:creationId xmlns:a16="http://schemas.microsoft.com/office/drawing/2014/main" id="{EB406FFA-86DE-363A-5FB3-C352C9C1858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08736" y="4338846"/>
            <a:ext cx="351024" cy="3503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233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939</Words>
  <Application>Microsoft Office PowerPoint</Application>
  <PresentationFormat>On-screen Show (16:9)</PresentationFormat>
  <Paragraphs>165</Paragraphs>
  <Slides>63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Times New Roman</vt:lpstr>
      <vt:lpstr>Simple Light</vt:lpstr>
      <vt:lpstr>Linear Algebra for AI and Data Science </vt:lpstr>
      <vt:lpstr>Linear Algebra for AI and Data Science </vt:lpstr>
      <vt:lpstr>Linear Algebra for AI and 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1~3: FUNDAMENTAL FOUR SUBSPACES</vt:lpstr>
      <vt:lpstr>Chapter 4: Solving SYSTEMS OF EQuATIONS</vt:lpstr>
      <vt:lpstr>Chapter 4: LINEAR PROGRAMMING</vt:lpstr>
      <vt:lpstr>Chapter 5:  Eigen EVERYTHING and MARKOV CHAIN</vt:lpstr>
      <vt:lpstr>Chapter 6:  SVD and PCA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Chung, Bill</dc:creator>
  <cp:lastModifiedBy>Chung, Bill</cp:lastModifiedBy>
  <cp:revision>6</cp:revision>
  <dcterms:modified xsi:type="dcterms:W3CDTF">2025-07-19T22:51:55Z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094ff5-79ca-456b-95f6-d578316a3809_Enabled">
    <vt:lpwstr>true</vt:lpwstr>
  </property>
  <property fmtid="{D5CDD505-2E9C-101B-9397-08002B2CF9AE}" pid="3" name="MSIP_Label_73094ff5-79ca-456b-95f6-d578316a3809_SetDate">
    <vt:lpwstr>2025-07-14T04:28:36Z</vt:lpwstr>
  </property>
  <property fmtid="{D5CDD505-2E9C-101B-9397-08002B2CF9AE}" pid="4" name="MSIP_Label_73094ff5-79ca-456b-95f6-d578316a3809_Method">
    <vt:lpwstr>Privileged</vt:lpwstr>
  </property>
  <property fmtid="{D5CDD505-2E9C-101B-9397-08002B2CF9AE}" pid="5" name="MSIP_Label_73094ff5-79ca-456b-95f6-d578316a3809_Name">
    <vt:lpwstr>Public</vt:lpwstr>
  </property>
  <property fmtid="{D5CDD505-2E9C-101B-9397-08002B2CF9AE}" pid="6" name="MSIP_Label_73094ff5-79ca-456b-95f6-d578316a3809_SiteId">
    <vt:lpwstr>771c9c47-7f24-44dc-958e-34f8713a8394</vt:lpwstr>
  </property>
  <property fmtid="{D5CDD505-2E9C-101B-9397-08002B2CF9AE}" pid="7" name="MSIP_Label_73094ff5-79ca-456b-95f6-d578316a3809_ActionId">
    <vt:lpwstr>2e24039e-c1a9-45d4-ba97-320eae566264</vt:lpwstr>
  </property>
  <property fmtid="{D5CDD505-2E9C-101B-9397-08002B2CF9AE}" pid="8" name="MSIP_Label_73094ff5-79ca-456b-95f6-d578316a3809_ContentBits">
    <vt:lpwstr>0</vt:lpwstr>
  </property>
  <property fmtid="{D5CDD505-2E9C-101B-9397-08002B2CF9AE}" pid="9" name="MSIP_Label_73094ff5-79ca-456b-95f6-d578316a3809_Tag">
    <vt:lpwstr>10, 0, 1, 1</vt:lpwstr>
  </property>
</Properties>
</file>